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Default ContentType="image/jpeg" Extension="jpg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ms-powerpoint.revisioninfo+xml" PartName="/ppt/revisionInfo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64986-1DB2-438E-9D5E-1677310CDBAB}" type="datetimeFigureOut">
              <a:rPr lang="hu-HU" smtClean="0"/>
              <a:t>2017. 09. 14.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065A1-64CF-48EF-8EEE-D73C3E5F1476}" type="slidenum">
              <a:rPr lang="hu-HU" smtClean="0"/>
              <a:t>‹#›</a:t>
            </a:fld>
            <a:endParaRPr lang="hu-H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1492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64986-1DB2-438E-9D5E-1677310CDBAB}" type="datetimeFigureOut">
              <a:rPr lang="hu-HU" smtClean="0"/>
              <a:t>2017. 09. 14.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065A1-64CF-48EF-8EEE-D73C3E5F147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90075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64986-1DB2-438E-9D5E-1677310CDBAB}" type="datetimeFigureOut">
              <a:rPr lang="hu-HU" smtClean="0"/>
              <a:t>2017. 09. 14.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065A1-64CF-48EF-8EEE-D73C3E5F1476}" type="slidenum">
              <a:rPr lang="hu-HU" smtClean="0"/>
              <a:t>‹#›</a:t>
            </a:fld>
            <a:endParaRPr lang="hu-H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9542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64986-1DB2-438E-9D5E-1677310CDBAB}" type="datetimeFigureOut">
              <a:rPr lang="hu-HU" smtClean="0"/>
              <a:t>2017. 09. 14.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065A1-64CF-48EF-8EEE-D73C3E5F147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01089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64986-1DB2-438E-9D5E-1677310CDBAB}" type="datetimeFigureOut">
              <a:rPr lang="hu-HU" smtClean="0"/>
              <a:t>2017. 09. 14.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065A1-64CF-48EF-8EEE-D73C3E5F147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64734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64986-1DB2-438E-9D5E-1677310CDBAB}" type="datetimeFigureOut">
              <a:rPr lang="hu-HU" smtClean="0"/>
              <a:t>2017. 09. 14.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065A1-64CF-48EF-8EEE-D73C3E5F147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2278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64986-1DB2-438E-9D5E-1677310CDBAB}" type="datetimeFigureOut">
              <a:rPr lang="hu-HU" smtClean="0"/>
              <a:t>2017. 09. 14.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065A1-64CF-48EF-8EEE-D73C3E5F147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1182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4364986-1DB2-438E-9D5E-1677310CDBAB}" type="datetimeFigureOut">
              <a:rPr lang="hu-HU" smtClean="0"/>
              <a:t>2017. 09. 14.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30065A1-64CF-48EF-8EEE-D73C3E5F147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60857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64986-1DB2-438E-9D5E-1677310CDBAB}" type="datetimeFigureOut">
              <a:rPr lang="hu-HU" smtClean="0"/>
              <a:t>2017. 09. 14.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065A1-64CF-48EF-8EEE-D73C3E5F147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50858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64986-1DB2-438E-9D5E-1677310CDBAB}" type="datetimeFigureOut">
              <a:rPr lang="hu-HU" smtClean="0"/>
              <a:t>2017. 09. 14.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065A1-64CF-48EF-8EEE-D73C3E5F147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2254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64986-1DB2-438E-9D5E-1677310CDBAB}" type="datetimeFigureOut">
              <a:rPr lang="hu-HU" smtClean="0"/>
              <a:t>2017. 09. 14.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065A1-64CF-48EF-8EEE-D73C3E5F147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07084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4364986-1DB2-438E-9D5E-1677310CDBAB}" type="datetimeFigureOut">
              <a:rPr lang="hu-HU" smtClean="0"/>
              <a:t>2017. 09. 14.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30065A1-64CF-48EF-8EEE-D73C3E5F1476}" type="slidenum">
              <a:rPr lang="hu-HU" smtClean="0"/>
              <a:t>‹#›</a:t>
            </a:fld>
            <a:endParaRPr lang="hu-H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2837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FB1D9AF-4FE9-4FA6-B506-240772937D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2223" y="505674"/>
            <a:ext cx="9144000" cy="2387600"/>
          </a:xfrm>
        </p:spPr>
        <p:txBody>
          <a:bodyPr/>
          <a:lstStyle/>
          <a:p>
            <a:pPr algn="ctr"/>
            <a:r>
              <a:rPr lang="hu-HU" dirty="0"/>
              <a:t>Az ÉTA középtávú stratégiai elképzelései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F7E48A84-937B-4D2F-AFDE-98B2808420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399" y="3262606"/>
            <a:ext cx="2373335" cy="2930881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DB68056C-A29C-49BD-9F28-35C95BE8E3D9}"/>
              </a:ext>
            </a:extLst>
          </p:cNvPr>
          <p:cNvSpPr txBox="1"/>
          <p:nvPr/>
        </p:nvSpPr>
        <p:spPr>
          <a:xfrm>
            <a:off x="4125317" y="2893274"/>
            <a:ext cx="3689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>
                <a:latin typeface="+mj-lt"/>
              </a:rPr>
              <a:t>Papp Ágnes, Kovács Gábor</a:t>
            </a:r>
          </a:p>
        </p:txBody>
      </p:sp>
    </p:spTree>
    <p:extLst>
      <p:ext uri="{BB962C8B-B14F-4D97-AF65-F5344CB8AC3E}">
        <p14:creationId xmlns:p14="http://schemas.microsoft.com/office/powerpoint/2010/main" val="2090421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36C6004-052B-476D-A0FE-C78E3F4FB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/>
              <a:t>Érdekvédelem I. - Tagszervezetek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FB75B21-B1DA-452D-B831-52DD44C5BF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505694"/>
            <a:ext cx="10058400" cy="3363400"/>
          </a:xfrm>
        </p:spPr>
        <p:txBody>
          <a:bodyPr/>
          <a:lstStyle/>
          <a:p>
            <a:pPr>
              <a:spcBef>
                <a:spcPts val="3600"/>
              </a:spcBef>
              <a:buFont typeface="Wingdings" panose="05000000000000000000" pitchFamily="2" charset="2"/>
              <a:buChar char="Ø"/>
            </a:pPr>
            <a:r>
              <a:rPr lang="hu-HU" dirty="0"/>
              <a:t>Értelmi sérülteket szolgáló szervezetek összefogása</a:t>
            </a:r>
          </a:p>
          <a:p>
            <a:pPr>
              <a:spcBef>
                <a:spcPts val="3600"/>
              </a:spcBef>
              <a:buFont typeface="Wingdings" panose="05000000000000000000" pitchFamily="2" charset="2"/>
              <a:buChar char="Ø"/>
            </a:pPr>
            <a:r>
              <a:rPr lang="hu-HU" dirty="0"/>
              <a:t>A szervezetek tevékenységeinek segítése</a:t>
            </a:r>
          </a:p>
          <a:p>
            <a:pPr>
              <a:spcBef>
                <a:spcPts val="3600"/>
              </a:spcBef>
              <a:buFont typeface="Wingdings" panose="05000000000000000000" pitchFamily="2" charset="2"/>
              <a:buChar char="Ø"/>
            </a:pPr>
            <a:r>
              <a:rPr lang="hu-HU" dirty="0"/>
              <a:t>Lobbi tevékenység a közösségi érdekek és célok érvényesítéséért</a:t>
            </a:r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14C38FBD-FC6F-4E8B-9393-A21E59D55E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224" y="4715017"/>
            <a:ext cx="1290221" cy="159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091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62297D1-23D4-477E-8C90-0229E626D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53" y="286604"/>
            <a:ext cx="12073247" cy="1411568"/>
          </a:xfrm>
        </p:spPr>
        <p:txBody>
          <a:bodyPr>
            <a:normAutofit/>
          </a:bodyPr>
          <a:lstStyle/>
          <a:p>
            <a:pPr algn="ctr"/>
            <a:r>
              <a:rPr lang="hu-HU" sz="4000" dirty="0"/>
              <a:t>Érdekvédelem II. – Értelmi sérült emberek és családjaik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F68DC94-9F43-4484-AD5D-52B3EA64A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553194"/>
            <a:ext cx="10058400" cy="3315899"/>
          </a:xfrm>
        </p:spPr>
        <p:txBody>
          <a:bodyPr/>
          <a:lstStyle/>
          <a:p>
            <a:pPr>
              <a:spcBef>
                <a:spcPts val="4200"/>
              </a:spcBef>
              <a:buFont typeface="Wingdings" panose="05000000000000000000" pitchFamily="2" charset="2"/>
              <a:buChar char="Ø"/>
            </a:pPr>
            <a:r>
              <a:rPr lang="hu-HU" dirty="0"/>
              <a:t>Társadalmi integrációjuk segítése</a:t>
            </a:r>
          </a:p>
          <a:p>
            <a:pPr>
              <a:spcBef>
                <a:spcPts val="4200"/>
              </a:spcBef>
              <a:buFont typeface="Wingdings" panose="05000000000000000000" pitchFamily="2" charset="2"/>
              <a:buChar char="Ø"/>
            </a:pPr>
            <a:r>
              <a:rPr lang="hu-HU" dirty="0"/>
              <a:t>Szociális biztonság és rehabilitáció elősegítése</a:t>
            </a:r>
          </a:p>
          <a:p>
            <a:pPr>
              <a:spcBef>
                <a:spcPts val="4200"/>
              </a:spcBef>
              <a:buFont typeface="Wingdings" panose="05000000000000000000" pitchFamily="2" charset="2"/>
              <a:buChar char="Ø"/>
            </a:pPr>
            <a:r>
              <a:rPr lang="hu-HU" dirty="0"/>
              <a:t>Jogaik érvényesítése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BD7A3F2C-7A2C-4885-87A9-CFD178C3FC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224" y="4715017"/>
            <a:ext cx="1290221" cy="159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24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8990CEC-FF97-4A4F-B510-7396A429C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/>
              <a:t>Középtávú stratégia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8376688-77BA-4384-915C-06769B3726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529444"/>
            <a:ext cx="10058400" cy="3339650"/>
          </a:xfrm>
        </p:spPr>
        <p:txBody>
          <a:bodyPr/>
          <a:lstStyle/>
          <a:p>
            <a:pPr>
              <a:spcBef>
                <a:spcPts val="3600"/>
              </a:spcBef>
              <a:buFont typeface="Wingdings" panose="05000000000000000000" pitchFamily="2" charset="2"/>
              <a:buChar char="Ø"/>
            </a:pPr>
            <a:r>
              <a:rPr lang="hu-HU" dirty="0"/>
              <a:t>Alapszabály szerinti célok továbbvitele</a:t>
            </a:r>
          </a:p>
          <a:p>
            <a:pPr>
              <a:spcBef>
                <a:spcPts val="3600"/>
              </a:spcBef>
              <a:buFont typeface="Wingdings" panose="05000000000000000000" pitchFamily="2" charset="2"/>
              <a:buChar char="Ø"/>
            </a:pPr>
            <a:r>
              <a:rPr lang="hu-HU" dirty="0"/>
              <a:t>Az alapítók és az elnökség korábbi, meglévő tapasztalatainak felhasználása</a:t>
            </a:r>
          </a:p>
          <a:p>
            <a:pPr>
              <a:spcBef>
                <a:spcPts val="3600"/>
              </a:spcBef>
              <a:buFont typeface="Wingdings" panose="05000000000000000000" pitchFamily="2" charset="2"/>
              <a:buChar char="Ø"/>
            </a:pPr>
            <a:r>
              <a:rPr lang="hu-HU" dirty="0"/>
              <a:t>Jogok érvényesítése és szervezett érdekvédelem fokozatos bővítése programjainkon keresztül és tevékenységeink által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96D5259D-5971-4F73-B33F-F91582A9D2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224" y="4715017"/>
            <a:ext cx="1290221" cy="159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483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49B1AAD-9DAC-44A9-B9F8-C29CACF2F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319" y="837020"/>
            <a:ext cx="11780322" cy="889054"/>
          </a:xfrm>
        </p:spPr>
        <p:txBody>
          <a:bodyPr>
            <a:normAutofit/>
          </a:bodyPr>
          <a:lstStyle/>
          <a:p>
            <a:pPr algn="ctr"/>
            <a:r>
              <a:rPr lang="hu-HU" sz="4000" dirty="0"/>
              <a:t>Stratégia I. – Aktívabb kapcsolattartás tagszervezeteinkkel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A4755C0-2CDF-494B-B671-2B2FFED0B7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398816"/>
            <a:ext cx="10058400" cy="3470278"/>
          </a:xfrm>
        </p:spPr>
        <p:txBody>
          <a:bodyPr/>
          <a:lstStyle/>
          <a:p>
            <a:pPr>
              <a:spcBef>
                <a:spcPts val="4200"/>
              </a:spcBef>
              <a:buFont typeface="Wingdings" panose="05000000000000000000" pitchFamily="2" charset="2"/>
              <a:buChar char="Ø"/>
            </a:pPr>
            <a:r>
              <a:rPr lang="hu-HU" dirty="0"/>
              <a:t>Tagszervezetek igényeinek és szükségleteinek magasabb szintű megismerése</a:t>
            </a:r>
          </a:p>
          <a:p>
            <a:pPr>
              <a:spcBef>
                <a:spcPts val="4200"/>
              </a:spcBef>
              <a:buFont typeface="Wingdings" panose="05000000000000000000" pitchFamily="2" charset="2"/>
              <a:buChar char="Ø"/>
            </a:pPr>
            <a:r>
              <a:rPr lang="hu-HU" dirty="0"/>
              <a:t>Kölcsönös kapcsolat erősítése az ÉTA és tagszervezetei között</a:t>
            </a:r>
          </a:p>
          <a:p>
            <a:pPr>
              <a:spcBef>
                <a:spcPts val="4200"/>
              </a:spcBef>
              <a:buFont typeface="Wingdings" panose="05000000000000000000" pitchFamily="2" charset="2"/>
              <a:buChar char="Ø"/>
            </a:pPr>
            <a:r>
              <a:rPr lang="hu-HU" dirty="0"/>
              <a:t>Együttműködés segítése a tagszervezetek között különböző programok szervezésével (tagszervezeti találkozó, tematikus napok, közös rendezvények)</a:t>
            </a:r>
          </a:p>
          <a:p>
            <a:pPr>
              <a:spcBef>
                <a:spcPts val="4200"/>
              </a:spcBef>
              <a:buFont typeface="Wingdings" panose="05000000000000000000" pitchFamily="2" charset="2"/>
              <a:buChar char="Ø"/>
            </a:pPr>
            <a:r>
              <a:rPr lang="hu-HU" dirty="0"/>
              <a:t>Év egészére kiterjedő aktivitások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842389F5-0CF1-41F5-AB57-DE463C489E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224" y="4723895"/>
            <a:ext cx="1290221" cy="159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99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9EB563C-FEF7-4EA4-8EB0-3FECD8329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/>
              <a:t>Stratégia II. – Szakmai programok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7C294C6-87E0-4E86-B5AF-5BAB604B3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432482"/>
            <a:ext cx="10058400" cy="3436612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hu-HU" dirty="0"/>
              <a:t>Meglévő programok fenntartása</a:t>
            </a:r>
          </a:p>
          <a:p>
            <a:pPr lvl="1"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hu-HU" dirty="0"/>
              <a:t>Nyári programok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dirty="0"/>
              <a:t>Vándorkiállítás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dirty="0"/>
              <a:t>Érzékenyítő program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hu-HU" dirty="0"/>
              <a:t>Diák-önkéntes közösségi szolgálat</a:t>
            </a:r>
          </a:p>
          <a:p>
            <a:pPr marL="251460" indent="-342900">
              <a:buFont typeface="Wingdings" panose="05000000000000000000" pitchFamily="2" charset="2"/>
              <a:buChar char="Ø"/>
            </a:pPr>
            <a:r>
              <a:rPr lang="hu-HU" dirty="0"/>
              <a:t>Szakmai programjaink bővítése</a:t>
            </a:r>
          </a:p>
          <a:p>
            <a:pPr lvl="1"/>
            <a:endParaRPr lang="hu-HU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E4DC5906-D87A-4E7D-8D29-D7D85C7368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237" y="1993238"/>
            <a:ext cx="2906231" cy="2142983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756CF3DA-B2C9-40E3-AC30-77909C48C1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715"/>
          <a:stretch/>
        </p:blipFill>
        <p:spPr>
          <a:xfrm>
            <a:off x="8339468" y="1993238"/>
            <a:ext cx="2941675" cy="2137382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241FC2B5-E8B7-4422-88E3-7CE6533A5A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237" y="4130620"/>
            <a:ext cx="3131220" cy="1758300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27412575-2D37-437C-A7A9-FCF3FB993BB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2" r="-4906"/>
          <a:stretch/>
        </p:blipFill>
        <p:spPr>
          <a:xfrm>
            <a:off x="8564457" y="4130620"/>
            <a:ext cx="2873303" cy="175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833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A224BD5-5BCA-4D07-8CDF-A52BC798A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10719"/>
            <a:ext cx="10058400" cy="1450757"/>
          </a:xfrm>
        </p:spPr>
        <p:txBody>
          <a:bodyPr/>
          <a:lstStyle/>
          <a:p>
            <a:pPr algn="ctr"/>
            <a:r>
              <a:rPr lang="hu-HU" dirty="0"/>
              <a:t>Stratégia III. – Nemzetközi kapcsolatok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6A04653-0530-4951-9BAB-7B67FF1ACE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485748"/>
            <a:ext cx="10058400" cy="3383346"/>
          </a:xfrm>
        </p:spPr>
        <p:txBody>
          <a:bodyPr/>
          <a:lstStyle/>
          <a:p>
            <a:pPr>
              <a:spcBef>
                <a:spcPts val="4200"/>
              </a:spcBef>
              <a:buFont typeface="Wingdings" panose="05000000000000000000" pitchFamily="2" charset="2"/>
              <a:buChar char="Ø"/>
            </a:pPr>
            <a:r>
              <a:rPr lang="hu-HU" dirty="0"/>
              <a:t>Kapcsolatépítés és kapcsolattartás külföldi tagszervezetekkel</a:t>
            </a:r>
          </a:p>
          <a:p>
            <a:pPr>
              <a:spcBef>
                <a:spcPts val="4200"/>
              </a:spcBef>
              <a:buFont typeface="Wingdings" panose="05000000000000000000" pitchFamily="2" charset="2"/>
              <a:buChar char="Ø"/>
            </a:pPr>
            <a:r>
              <a:rPr lang="hu-HU" dirty="0"/>
              <a:t>Nemzetközi jó gyakorlatok és ismeretek felhasználása helyi igényeknek megfelelően</a:t>
            </a:r>
          </a:p>
          <a:p>
            <a:pPr>
              <a:spcBef>
                <a:spcPts val="4200"/>
              </a:spcBef>
              <a:buFont typeface="Wingdings" panose="05000000000000000000" pitchFamily="2" charset="2"/>
              <a:buChar char="Ø"/>
            </a:pPr>
            <a:r>
              <a:rPr lang="hu-HU" dirty="0"/>
              <a:t>Tanulmányi út, szervezetlátogatás, konferenciákon való részvétel</a:t>
            </a:r>
          </a:p>
          <a:p>
            <a:pPr>
              <a:spcBef>
                <a:spcPts val="4200"/>
              </a:spcBef>
              <a:buFont typeface="Wingdings" panose="05000000000000000000" pitchFamily="2" charset="2"/>
              <a:buChar char="Ø"/>
            </a:pPr>
            <a:r>
              <a:rPr lang="hu-HU" dirty="0"/>
              <a:t>Nemzetközi projektekbe való bekapcsolódás illetve nemzetközi programok megvalósítása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561F10C5-ECD4-452F-B10B-49909D727E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224" y="4715017"/>
            <a:ext cx="1290221" cy="159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859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53C65CA-31B8-428E-959A-68CBC0E92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/>
              <a:t>Stratégia IV. – ÉTA és a szakmapolitika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74820E0-1FBD-4C95-B514-D2C583A4B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574523"/>
            <a:ext cx="10058400" cy="3205793"/>
          </a:xfrm>
        </p:spPr>
        <p:txBody>
          <a:bodyPr/>
          <a:lstStyle/>
          <a:p>
            <a:pPr>
              <a:spcBef>
                <a:spcPts val="4200"/>
              </a:spcBef>
              <a:buFont typeface="Wingdings" panose="05000000000000000000" pitchFamily="2" charset="2"/>
              <a:buChar char="Ø"/>
            </a:pPr>
            <a:r>
              <a:rPr lang="hu-HU" dirty="0"/>
              <a:t>Továbbra is aktivitás tagszervezeteinket érintő kormányzati fejlesztésekben</a:t>
            </a:r>
          </a:p>
          <a:p>
            <a:pPr>
              <a:spcBef>
                <a:spcPts val="4200"/>
              </a:spcBef>
              <a:buFont typeface="Wingdings" panose="05000000000000000000" pitchFamily="2" charset="2"/>
              <a:buChar char="Ø"/>
            </a:pPr>
            <a:r>
              <a:rPr lang="hu-HU" dirty="0"/>
              <a:t>Érdekérvényesítés szakmapolitikai szintéren</a:t>
            </a:r>
          </a:p>
          <a:p>
            <a:pPr>
              <a:spcBef>
                <a:spcPts val="4200"/>
              </a:spcBef>
              <a:buFont typeface="Wingdings" panose="05000000000000000000" pitchFamily="2" charset="2"/>
              <a:buChar char="Ø"/>
            </a:pPr>
            <a:r>
              <a:rPr lang="hu-HU" dirty="0"/>
              <a:t>FESZT-ben és az OFT-ben való aktív érdekvédelmi tevékenység</a:t>
            </a:r>
          </a:p>
          <a:p>
            <a:pPr>
              <a:spcBef>
                <a:spcPts val="4200"/>
              </a:spcBef>
              <a:buFont typeface="Wingdings" panose="05000000000000000000" pitchFamily="2" charset="2"/>
              <a:buChar char="Ø"/>
            </a:pPr>
            <a:r>
              <a:rPr lang="hu-HU" dirty="0"/>
              <a:t>Legfőbb cél partneri kapcsolat a szakmapolitika irányítóival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7F1E71E3-1B1D-4DE7-B816-A8EF96E49C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224" y="4715017"/>
            <a:ext cx="1290221" cy="159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067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CC0C651-7AE6-40C2-A1BA-FA174DBAD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8000" dirty="0"/>
              <a:t>Köszönjük a figyelmet!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C663692D-196A-4D02-B355-5632F1EEA0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797" y="1944208"/>
            <a:ext cx="6273606" cy="4181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88713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ktív">
  <a:themeElements>
    <a:clrScheme name="Retrospektív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ktív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ív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90</TotalTime>
  <Words>216</Words>
  <Application>Microsoft Office PowerPoint</Application>
  <PresentationFormat>Szélesvásznú</PresentationFormat>
  <Paragraphs>37</Paragraphs>
  <Slides>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4" baseType="lpstr">
      <vt:lpstr>Calibri</vt:lpstr>
      <vt:lpstr>Calibri Light</vt:lpstr>
      <vt:lpstr>Courier New</vt:lpstr>
      <vt:lpstr>Wingdings</vt:lpstr>
      <vt:lpstr>Retrospektív</vt:lpstr>
      <vt:lpstr>Az ÉTA középtávú stratégiai elképzelései</vt:lpstr>
      <vt:lpstr>Érdekvédelem I. - Tagszervezetek</vt:lpstr>
      <vt:lpstr>Érdekvédelem II. – Értelmi sérült emberek és családjaik</vt:lpstr>
      <vt:lpstr>Középtávú stratégia</vt:lpstr>
      <vt:lpstr>Stratégia I. – Aktívabb kapcsolattartás tagszervezeteinkkel</vt:lpstr>
      <vt:lpstr>Stratégia II. – Szakmai programok</vt:lpstr>
      <vt:lpstr>Stratégia III. – Nemzetközi kapcsolatok</vt:lpstr>
      <vt:lpstr>Stratégia IV. – ÉTA és a szakmapolitika</vt:lpstr>
      <vt:lpstr>Köszönjük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ÉTA középtávú stratégiai elképzelései</dc:title>
  <dc:creator>Évi</dc:creator>
  <cp:lastModifiedBy>Évi</cp:lastModifiedBy>
  <cp:revision>22</cp:revision>
  <dcterms:created xsi:type="dcterms:W3CDTF">2017-09-13T11:56:15Z</dcterms:created>
  <dcterms:modified xsi:type="dcterms:W3CDTF">2017-09-14T12:16:48Z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140012</vt:lpwstr>
  </property>
  <property fmtid="{D5CDD505-2E9C-101B-9397-08002B2CF9AE}" name="NXPowerLiteSettings" pid="3">
    <vt:lpwstr>C7000400038000</vt:lpwstr>
  </property>
  <property fmtid="{D5CDD505-2E9C-101B-9397-08002B2CF9AE}" name="NXPowerLiteVersion" pid="4">
    <vt:lpwstr>D7.1.5</vt:lpwstr>
  </property>
</Properties>
</file>