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0" r:id="rId2"/>
  </p:sldMasterIdLst>
  <p:notesMasterIdLst>
    <p:notesMasterId r:id="rId17"/>
  </p:notesMasterIdLst>
  <p:sldIdLst>
    <p:sldId id="256" r:id="rId3"/>
    <p:sldId id="271" r:id="rId4"/>
    <p:sldId id="278" r:id="rId5"/>
    <p:sldId id="272" r:id="rId6"/>
    <p:sldId id="264" r:id="rId7"/>
    <p:sldId id="273" r:id="rId8"/>
    <p:sldId id="274" r:id="rId9"/>
    <p:sldId id="275" r:id="rId10"/>
    <p:sldId id="276" r:id="rId11"/>
    <p:sldId id="277" r:id="rId12"/>
    <p:sldId id="262" r:id="rId13"/>
    <p:sldId id="279" r:id="rId14"/>
    <p:sldId id="281" r:id="rId15"/>
    <p:sldId id="282" r:id="rId16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663300"/>
    <a:srgbClr val="FF9933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26" autoAdjust="0"/>
  </p:normalViewPr>
  <p:slideViewPr>
    <p:cSldViewPr>
      <p:cViewPr varScale="1">
        <p:scale>
          <a:sx n="86" d="100"/>
          <a:sy n="86" d="100"/>
        </p:scale>
        <p:origin x="120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985126859142607E-2"/>
          <c:y val="3.086636608968436E-2"/>
          <c:w val="0.72320060321407198"/>
          <c:h val="0.87065269217903285"/>
        </c:manualLayout>
      </c:layout>
      <c:line3DChart>
        <c:grouping val="standard"/>
        <c:varyColors val="0"/>
        <c:ser>
          <c:idx val="0"/>
          <c:order val="0"/>
          <c:spPr>
            <a:solidFill>
              <a:srgbClr val="C00000"/>
            </a:solidFill>
          </c:spPr>
          <c:cat>
            <c:strRef>
              <c:f>Munka1!$B$2:$B$21</c:f>
              <c:strCache>
                <c:ptCount val="20"/>
                <c:pt idx="0">
                  <c:v>1998.</c:v>
                </c:pt>
                <c:pt idx="1">
                  <c:v>1999. </c:v>
                </c:pt>
                <c:pt idx="2">
                  <c:v>2000.</c:v>
                </c:pt>
                <c:pt idx="3">
                  <c:v>2001.</c:v>
                </c:pt>
                <c:pt idx="4">
                  <c:v>2002.</c:v>
                </c:pt>
                <c:pt idx="5">
                  <c:v>2003.</c:v>
                </c:pt>
                <c:pt idx="6">
                  <c:v>2004.</c:v>
                </c:pt>
                <c:pt idx="7">
                  <c:v>2005.</c:v>
                </c:pt>
                <c:pt idx="8">
                  <c:v>2006.</c:v>
                </c:pt>
                <c:pt idx="9">
                  <c:v>2007.</c:v>
                </c:pt>
                <c:pt idx="10">
                  <c:v>2008.</c:v>
                </c:pt>
                <c:pt idx="11">
                  <c:v>2009.</c:v>
                </c:pt>
                <c:pt idx="12">
                  <c:v>2010.</c:v>
                </c:pt>
                <c:pt idx="13">
                  <c:v>2011.</c:v>
                </c:pt>
                <c:pt idx="14">
                  <c:v>2012.</c:v>
                </c:pt>
                <c:pt idx="15">
                  <c:v>2013.</c:v>
                </c:pt>
                <c:pt idx="16">
                  <c:v>2014.</c:v>
                </c:pt>
                <c:pt idx="17">
                  <c:v>2015.</c:v>
                </c:pt>
                <c:pt idx="18">
                  <c:v>2016.</c:v>
                </c:pt>
                <c:pt idx="19">
                  <c:v>2017.</c:v>
                </c:pt>
              </c:strCache>
            </c:strRef>
          </c:cat>
          <c:val>
            <c:numRef>
              <c:f>Munka1!$C$2:$C$21</c:f>
              <c:numCache>
                <c:formatCode>#,##0.000</c:formatCode>
                <c:ptCount val="20"/>
                <c:pt idx="0" formatCode="#,##0.000\ _F_t">
                  <c:v>5.3</c:v>
                </c:pt>
                <c:pt idx="1">
                  <c:v>5.5</c:v>
                </c:pt>
                <c:pt idx="2">
                  <c:v>7.5</c:v>
                </c:pt>
                <c:pt idx="3">
                  <c:v>8.6809999999999992</c:v>
                </c:pt>
                <c:pt idx="4">
                  <c:v>27.231999999999999</c:v>
                </c:pt>
                <c:pt idx="5">
                  <c:v>53.207000000000001</c:v>
                </c:pt>
                <c:pt idx="6">
                  <c:v>43.773000000000003</c:v>
                </c:pt>
                <c:pt idx="7">
                  <c:v>35.567999999999998</c:v>
                </c:pt>
                <c:pt idx="8">
                  <c:v>25.244</c:v>
                </c:pt>
                <c:pt idx="9">
                  <c:v>17.135999999999999</c:v>
                </c:pt>
                <c:pt idx="10">
                  <c:v>22.292999999999999</c:v>
                </c:pt>
                <c:pt idx="11">
                  <c:v>2</c:v>
                </c:pt>
                <c:pt idx="12">
                  <c:v>2.4540000000000002</c:v>
                </c:pt>
                <c:pt idx="13">
                  <c:v>20.85</c:v>
                </c:pt>
                <c:pt idx="14">
                  <c:v>29.8</c:v>
                </c:pt>
                <c:pt idx="15">
                  <c:v>38.755000000000003</c:v>
                </c:pt>
                <c:pt idx="16">
                  <c:v>46.054000000000002</c:v>
                </c:pt>
                <c:pt idx="17">
                  <c:v>58.939</c:v>
                </c:pt>
                <c:pt idx="18">
                  <c:v>56.408000000000001</c:v>
                </c:pt>
                <c:pt idx="19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02-4D58-ACB4-2C0ADCF93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547904"/>
        <c:axId val="177594752"/>
        <c:axId val="164564992"/>
      </c:line3DChart>
      <c:catAx>
        <c:axId val="177547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7594752"/>
        <c:crosses val="autoZero"/>
        <c:auto val="1"/>
        <c:lblAlgn val="ctr"/>
        <c:lblOffset val="100"/>
        <c:noMultiLvlLbl val="0"/>
      </c:catAx>
      <c:valAx>
        <c:axId val="177594752"/>
        <c:scaling>
          <c:orientation val="minMax"/>
        </c:scaling>
        <c:delete val="0"/>
        <c:axPos val="l"/>
        <c:majorGridlines/>
        <c:numFmt formatCode="#,##0.000\ _F_t" sourceLinked="1"/>
        <c:majorTickMark val="out"/>
        <c:minorTickMark val="none"/>
        <c:tickLblPos val="nextTo"/>
        <c:crossAx val="177547904"/>
        <c:crosses val="autoZero"/>
        <c:crossBetween val="between"/>
      </c:valAx>
      <c:serAx>
        <c:axId val="164564992"/>
        <c:scaling>
          <c:orientation val="minMax"/>
        </c:scaling>
        <c:delete val="1"/>
        <c:axPos val="b"/>
        <c:majorTickMark val="out"/>
        <c:minorTickMark val="none"/>
        <c:tickLblPos val="nextTo"/>
        <c:crossAx val="177594752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81565133305705"/>
          <c:y val="6.3791962902030484E-3"/>
          <c:w val="0.46904705990698525"/>
          <c:h val="0.9002545757123015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3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9ACC-4F35-8A95-9D2869A94195}"/>
              </c:ext>
            </c:extLst>
          </c:dPt>
          <c:dPt>
            <c:idx val="1"/>
            <c:bubble3D val="0"/>
            <c:explosion val="4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9ACC-4F35-8A95-9D2869A94195}"/>
              </c:ext>
            </c:extLst>
          </c:dPt>
          <c:dPt>
            <c:idx val="2"/>
            <c:bubble3D val="0"/>
            <c:explosion val="2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5-9ACC-4F35-8A95-9D2869A9419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hu-HU"/>
                      <a:t>39% működési ktg 208.599.000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CC-4F35-8A95-9D2869A9419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30% ÉTA</a:t>
                    </a:r>
                    <a:r>
                      <a:rPr lang="en-US" baseline="0"/>
                      <a:t> szakmai program  159.297.000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CC-4F35-8A95-9D2869A9419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31% továbbutalt</a:t>
                    </a:r>
                    <a:r>
                      <a:rPr lang="en-US" sz="1000" b="0" i="0" u="none" strike="noStrike" baseline="0">
                        <a:effectLst/>
                      </a:rPr>
                      <a:t>  213.156.000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CC-4F35-8A95-9D2869A9419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Munka1!$C$27:$E$27</c:f>
              <c:strCache>
                <c:ptCount val="3"/>
                <c:pt idx="0">
                  <c:v>Működési</c:v>
                </c:pt>
                <c:pt idx="1">
                  <c:v>ÉTA Szakmai</c:v>
                </c:pt>
                <c:pt idx="2">
                  <c:v>Továbbutalt</c:v>
                </c:pt>
              </c:strCache>
            </c:strRef>
          </c:cat>
          <c:val>
            <c:numRef>
              <c:f>Munka1!$C$28:$E$28</c:f>
              <c:numCache>
                <c:formatCode>General</c:formatCode>
                <c:ptCount val="3"/>
                <c:pt idx="0" formatCode="#,##0.000\ _F_t">
                  <c:v>384.33600000000001</c:v>
                </c:pt>
                <c:pt idx="1">
                  <c:v>303.89499999999998</c:v>
                </c:pt>
                <c:pt idx="2">
                  <c:v>313.34500000000003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CC-4F35-8A95-9D2869A9419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Munka1!$G$1</c:f>
              <c:strCache>
                <c:ptCount val="1"/>
                <c:pt idx="0">
                  <c:v>Szakmai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Munka1!$F$2:$F$21</c:f>
              <c:strCache>
                <c:ptCount val="20"/>
                <c:pt idx="0">
                  <c:v>1998.</c:v>
                </c:pt>
                <c:pt idx="1">
                  <c:v>1999. </c:v>
                </c:pt>
                <c:pt idx="2">
                  <c:v>2000.</c:v>
                </c:pt>
                <c:pt idx="3">
                  <c:v>2001.</c:v>
                </c:pt>
                <c:pt idx="4">
                  <c:v>2002.</c:v>
                </c:pt>
                <c:pt idx="5">
                  <c:v>2003.</c:v>
                </c:pt>
                <c:pt idx="6">
                  <c:v>2004.</c:v>
                </c:pt>
                <c:pt idx="7">
                  <c:v>2005.</c:v>
                </c:pt>
                <c:pt idx="8">
                  <c:v>2006.</c:v>
                </c:pt>
                <c:pt idx="9">
                  <c:v>2007.</c:v>
                </c:pt>
                <c:pt idx="10">
                  <c:v>2008.</c:v>
                </c:pt>
                <c:pt idx="11">
                  <c:v>2009.</c:v>
                </c:pt>
                <c:pt idx="12">
                  <c:v>2010.</c:v>
                </c:pt>
                <c:pt idx="13">
                  <c:v>2011.</c:v>
                </c:pt>
                <c:pt idx="14">
                  <c:v>2012.</c:v>
                </c:pt>
                <c:pt idx="15">
                  <c:v>2013.</c:v>
                </c:pt>
                <c:pt idx="16">
                  <c:v>2014.</c:v>
                </c:pt>
                <c:pt idx="17">
                  <c:v>2015.</c:v>
                </c:pt>
                <c:pt idx="18">
                  <c:v>2016.</c:v>
                </c:pt>
                <c:pt idx="19">
                  <c:v>2017.</c:v>
                </c:pt>
              </c:strCache>
            </c:strRef>
          </c:cat>
          <c:val>
            <c:numRef>
              <c:f>Munka1!$G$2:$G$21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1.88</c:v>
                </c:pt>
                <c:pt idx="4">
                  <c:v>24.23</c:v>
                </c:pt>
                <c:pt idx="5">
                  <c:v>46.447000000000003</c:v>
                </c:pt>
                <c:pt idx="6">
                  <c:v>39.198999999999998</c:v>
                </c:pt>
                <c:pt idx="7">
                  <c:v>30.067999999999998</c:v>
                </c:pt>
                <c:pt idx="8">
                  <c:v>21.994</c:v>
                </c:pt>
                <c:pt idx="9">
                  <c:v>13.167999999999999</c:v>
                </c:pt>
                <c:pt idx="10">
                  <c:v>16.338000000000001</c:v>
                </c:pt>
                <c:pt idx="11">
                  <c:v>0</c:v>
                </c:pt>
                <c:pt idx="12">
                  <c:v>0</c:v>
                </c:pt>
                <c:pt idx="13">
                  <c:v>11.301</c:v>
                </c:pt>
                <c:pt idx="14">
                  <c:v>16.152000000000001</c:v>
                </c:pt>
                <c:pt idx="15">
                  <c:v>21.005000000000003</c:v>
                </c:pt>
                <c:pt idx="16">
                  <c:v>24.960999999999999</c:v>
                </c:pt>
                <c:pt idx="17">
                  <c:v>31.945</c:v>
                </c:pt>
                <c:pt idx="18">
                  <c:v>30.573</c:v>
                </c:pt>
                <c:pt idx="19">
                  <c:v>41.192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0-4D70-AAD2-B210A801373A}"/>
            </c:ext>
          </c:extLst>
        </c:ser>
        <c:ser>
          <c:idx val="1"/>
          <c:order val="1"/>
          <c:tx>
            <c:strRef>
              <c:f>Munka1!$H$1</c:f>
              <c:strCache>
                <c:ptCount val="1"/>
                <c:pt idx="0">
                  <c:v>Működési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cat>
            <c:strRef>
              <c:f>Munka1!$F$2:$F$21</c:f>
              <c:strCache>
                <c:ptCount val="20"/>
                <c:pt idx="0">
                  <c:v>1998.</c:v>
                </c:pt>
                <c:pt idx="1">
                  <c:v>1999. </c:v>
                </c:pt>
                <c:pt idx="2">
                  <c:v>2000.</c:v>
                </c:pt>
                <c:pt idx="3">
                  <c:v>2001.</c:v>
                </c:pt>
                <c:pt idx="4">
                  <c:v>2002.</c:v>
                </c:pt>
                <c:pt idx="5">
                  <c:v>2003.</c:v>
                </c:pt>
                <c:pt idx="6">
                  <c:v>2004.</c:v>
                </c:pt>
                <c:pt idx="7">
                  <c:v>2005.</c:v>
                </c:pt>
                <c:pt idx="8">
                  <c:v>2006.</c:v>
                </c:pt>
                <c:pt idx="9">
                  <c:v>2007.</c:v>
                </c:pt>
                <c:pt idx="10">
                  <c:v>2008.</c:v>
                </c:pt>
                <c:pt idx="11">
                  <c:v>2009.</c:v>
                </c:pt>
                <c:pt idx="12">
                  <c:v>2010.</c:v>
                </c:pt>
                <c:pt idx="13">
                  <c:v>2011.</c:v>
                </c:pt>
                <c:pt idx="14">
                  <c:v>2012.</c:v>
                </c:pt>
                <c:pt idx="15">
                  <c:v>2013.</c:v>
                </c:pt>
                <c:pt idx="16">
                  <c:v>2014.</c:v>
                </c:pt>
                <c:pt idx="17">
                  <c:v>2015.</c:v>
                </c:pt>
                <c:pt idx="18">
                  <c:v>2016.</c:v>
                </c:pt>
                <c:pt idx="19">
                  <c:v>2017.</c:v>
                </c:pt>
              </c:strCache>
            </c:strRef>
          </c:cat>
          <c:val>
            <c:numRef>
              <c:f>Munka1!$H$2:$H$21</c:f>
              <c:numCache>
                <c:formatCode>#,##0.000</c:formatCode>
                <c:ptCount val="20"/>
                <c:pt idx="0" formatCode="#,##0.000\ _F_t">
                  <c:v>5.3</c:v>
                </c:pt>
                <c:pt idx="1">
                  <c:v>5.5</c:v>
                </c:pt>
                <c:pt idx="2" formatCode="General">
                  <c:v>5.5</c:v>
                </c:pt>
                <c:pt idx="3" formatCode="General">
                  <c:v>6.8</c:v>
                </c:pt>
                <c:pt idx="4" formatCode="General">
                  <c:v>3.0019999999999998</c:v>
                </c:pt>
                <c:pt idx="5" formatCode="General">
                  <c:v>6.76</c:v>
                </c:pt>
                <c:pt idx="6" formatCode="General">
                  <c:v>4.5739999999999998</c:v>
                </c:pt>
                <c:pt idx="7" formatCode="General">
                  <c:v>5.5</c:v>
                </c:pt>
                <c:pt idx="8" formatCode="General">
                  <c:v>3.25</c:v>
                </c:pt>
                <c:pt idx="9" formatCode="General">
                  <c:v>3.968</c:v>
                </c:pt>
                <c:pt idx="10" formatCode="General">
                  <c:v>4.3140000000000001</c:v>
                </c:pt>
                <c:pt idx="11" formatCode="General">
                  <c:v>2</c:v>
                </c:pt>
                <c:pt idx="12" formatCode="General">
                  <c:v>2.4540000000000002</c:v>
                </c:pt>
                <c:pt idx="13" formatCode="General">
                  <c:v>9.5489999999999995</c:v>
                </c:pt>
                <c:pt idx="14" formatCode="General">
                  <c:v>13.648</c:v>
                </c:pt>
                <c:pt idx="15" formatCode="General">
                  <c:v>17.75</c:v>
                </c:pt>
                <c:pt idx="16" formatCode="General">
                  <c:v>21.093</c:v>
                </c:pt>
                <c:pt idx="17" formatCode="General">
                  <c:v>26.994</c:v>
                </c:pt>
                <c:pt idx="18" formatCode="General">
                  <c:v>25.835000000000001</c:v>
                </c:pt>
                <c:pt idx="19" formatCode="General">
                  <c:v>34.808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E0-4D70-AAD2-B210A8013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1883264"/>
        <c:axId val="121893248"/>
      </c:barChart>
      <c:catAx>
        <c:axId val="121883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1893248"/>
        <c:crosses val="autoZero"/>
        <c:auto val="1"/>
        <c:lblAlgn val="ctr"/>
        <c:lblOffset val="100"/>
        <c:noMultiLvlLbl val="0"/>
      </c:catAx>
      <c:valAx>
        <c:axId val="121893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8832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Munka1!$C$33</c:f>
              <c:strCache>
                <c:ptCount val="1"/>
                <c:pt idx="0">
                  <c:v>Szakmai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Munka1!$B$34:$B$51</c:f>
              <c:strCache>
                <c:ptCount val="18"/>
                <c:pt idx="0">
                  <c:v>2000.</c:v>
                </c:pt>
                <c:pt idx="1">
                  <c:v>2001.</c:v>
                </c:pt>
                <c:pt idx="2">
                  <c:v>2002.</c:v>
                </c:pt>
                <c:pt idx="3">
                  <c:v>2003.</c:v>
                </c:pt>
                <c:pt idx="4">
                  <c:v>2004.</c:v>
                </c:pt>
                <c:pt idx="5">
                  <c:v>2005.</c:v>
                </c:pt>
                <c:pt idx="6">
                  <c:v>2006.</c:v>
                </c:pt>
                <c:pt idx="7">
                  <c:v>2007.</c:v>
                </c:pt>
                <c:pt idx="8">
                  <c:v>2008.</c:v>
                </c:pt>
                <c:pt idx="9">
                  <c:v>2009.</c:v>
                </c:pt>
                <c:pt idx="10">
                  <c:v>2010.</c:v>
                </c:pt>
                <c:pt idx="11">
                  <c:v>2011.</c:v>
                </c:pt>
                <c:pt idx="12">
                  <c:v>2012.</c:v>
                </c:pt>
                <c:pt idx="13">
                  <c:v>2013.</c:v>
                </c:pt>
                <c:pt idx="14">
                  <c:v>2014.</c:v>
                </c:pt>
                <c:pt idx="15">
                  <c:v>2015.</c:v>
                </c:pt>
                <c:pt idx="16">
                  <c:v>2016.</c:v>
                </c:pt>
                <c:pt idx="17">
                  <c:v>2017.</c:v>
                </c:pt>
              </c:strCache>
            </c:strRef>
          </c:cat>
          <c:val>
            <c:numRef>
              <c:f>Munka1!$C$34:$C$51</c:f>
              <c:numCache>
                <c:formatCode>General</c:formatCode>
                <c:ptCount val="18"/>
                <c:pt idx="0">
                  <c:v>2</c:v>
                </c:pt>
                <c:pt idx="1">
                  <c:v>1.88</c:v>
                </c:pt>
                <c:pt idx="2">
                  <c:v>24.23</c:v>
                </c:pt>
                <c:pt idx="3">
                  <c:v>46.447000000000003</c:v>
                </c:pt>
                <c:pt idx="4">
                  <c:v>39.198999999999998</c:v>
                </c:pt>
                <c:pt idx="5">
                  <c:v>30.067999999999998</c:v>
                </c:pt>
                <c:pt idx="6">
                  <c:v>21.994</c:v>
                </c:pt>
                <c:pt idx="7">
                  <c:v>13.167999999999999</c:v>
                </c:pt>
                <c:pt idx="8">
                  <c:v>16.338000000000001</c:v>
                </c:pt>
                <c:pt idx="9">
                  <c:v>0</c:v>
                </c:pt>
                <c:pt idx="10">
                  <c:v>0</c:v>
                </c:pt>
                <c:pt idx="11">
                  <c:v>11.301</c:v>
                </c:pt>
                <c:pt idx="12">
                  <c:v>16.152000000000001</c:v>
                </c:pt>
                <c:pt idx="13">
                  <c:v>21.005000000000003</c:v>
                </c:pt>
                <c:pt idx="14">
                  <c:v>24.960999999999999</c:v>
                </c:pt>
                <c:pt idx="15">
                  <c:v>31.945</c:v>
                </c:pt>
                <c:pt idx="16">
                  <c:v>30.573</c:v>
                </c:pt>
                <c:pt idx="17">
                  <c:v>41.192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7-415B-BEDF-13119EC6C777}"/>
            </c:ext>
          </c:extLst>
        </c:ser>
        <c:ser>
          <c:idx val="1"/>
          <c:order val="1"/>
          <c:tx>
            <c:strRef>
              <c:f>Munka1!$D$33</c:f>
              <c:strCache>
                <c:ptCount val="1"/>
                <c:pt idx="0">
                  <c:v>Továbbutalt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Munka1!$B$34:$B$51</c:f>
              <c:strCache>
                <c:ptCount val="18"/>
                <c:pt idx="0">
                  <c:v>2000.</c:v>
                </c:pt>
                <c:pt idx="1">
                  <c:v>2001.</c:v>
                </c:pt>
                <c:pt idx="2">
                  <c:v>2002.</c:v>
                </c:pt>
                <c:pt idx="3">
                  <c:v>2003.</c:v>
                </c:pt>
                <c:pt idx="4">
                  <c:v>2004.</c:v>
                </c:pt>
                <c:pt idx="5">
                  <c:v>2005.</c:v>
                </c:pt>
                <c:pt idx="6">
                  <c:v>2006.</c:v>
                </c:pt>
                <c:pt idx="7">
                  <c:v>2007.</c:v>
                </c:pt>
                <c:pt idx="8">
                  <c:v>2008.</c:v>
                </c:pt>
                <c:pt idx="9">
                  <c:v>2009.</c:v>
                </c:pt>
                <c:pt idx="10">
                  <c:v>2010.</c:v>
                </c:pt>
                <c:pt idx="11">
                  <c:v>2011.</c:v>
                </c:pt>
                <c:pt idx="12">
                  <c:v>2012.</c:v>
                </c:pt>
                <c:pt idx="13">
                  <c:v>2013.</c:v>
                </c:pt>
                <c:pt idx="14">
                  <c:v>2014.</c:v>
                </c:pt>
                <c:pt idx="15">
                  <c:v>2015.</c:v>
                </c:pt>
                <c:pt idx="16">
                  <c:v>2016.</c:v>
                </c:pt>
                <c:pt idx="17">
                  <c:v>2017.</c:v>
                </c:pt>
              </c:strCache>
            </c:strRef>
          </c:cat>
          <c:val>
            <c:numRef>
              <c:f>Munka1!$D$34:$D$51</c:f>
              <c:numCache>
                <c:formatCode>General</c:formatCode>
                <c:ptCount val="18"/>
                <c:pt idx="2">
                  <c:v>21.693999999999999</c:v>
                </c:pt>
                <c:pt idx="3">
                  <c:v>38.164000000000001</c:v>
                </c:pt>
                <c:pt idx="4">
                  <c:v>35.545999999999999</c:v>
                </c:pt>
                <c:pt idx="5">
                  <c:v>17.562999999999999</c:v>
                </c:pt>
                <c:pt idx="6">
                  <c:v>4.8899999999999997</c:v>
                </c:pt>
                <c:pt idx="7">
                  <c:v>5.6559999999999997</c:v>
                </c:pt>
                <c:pt idx="8">
                  <c:v>1.64</c:v>
                </c:pt>
                <c:pt idx="11">
                  <c:v>1.5</c:v>
                </c:pt>
                <c:pt idx="12">
                  <c:v>6.8129999999999997</c:v>
                </c:pt>
                <c:pt idx="13">
                  <c:v>7.5670000000000002</c:v>
                </c:pt>
                <c:pt idx="14">
                  <c:v>10.19</c:v>
                </c:pt>
                <c:pt idx="15">
                  <c:v>20.308</c:v>
                </c:pt>
                <c:pt idx="16">
                  <c:v>18.25</c:v>
                </c:pt>
                <c:pt idx="17">
                  <c:v>23.375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57-415B-BEDF-13119EC6C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947648"/>
        <c:axId val="121949184"/>
      </c:areaChart>
      <c:catAx>
        <c:axId val="121947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1949184"/>
        <c:crosses val="autoZero"/>
        <c:auto val="1"/>
        <c:lblAlgn val="ctr"/>
        <c:lblOffset val="100"/>
        <c:noMultiLvlLbl val="0"/>
      </c:catAx>
      <c:valAx>
        <c:axId val="121949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947648"/>
        <c:crosses val="autoZero"/>
        <c:crossBetween val="midCat"/>
      </c:valAx>
    </c:plotArea>
    <c:legend>
      <c:legendPos val="r"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2017-07-25).xls]2002'!$C$53:$C$78</c:f>
            </c:numRef>
          </c:val>
          <c:shape val="box"/>
          <c:extLst>
            <c:ext xmlns:c16="http://schemas.microsoft.com/office/drawing/2014/chart" uri="{C3380CC4-5D6E-409C-BE32-E72D297353CC}">
              <c16:uniqueId val="{00000000-651C-4985-BE2E-3C86B3B681DB}"/>
            </c:ext>
          </c:extLst>
        </c:ser>
        <c:ser>
          <c:idx val="1"/>
          <c:order val="1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2017-07-25).xls]2002'!$D$53:$D$78</c:f>
            </c:numRef>
          </c:val>
          <c:shape val="box"/>
          <c:extLst>
            <c:ext xmlns:c16="http://schemas.microsoft.com/office/drawing/2014/chart" uri="{C3380CC4-5D6E-409C-BE32-E72D297353CC}">
              <c16:uniqueId val="{00000001-651C-4985-BE2E-3C86B3B681DB}"/>
            </c:ext>
          </c:extLst>
        </c:ser>
        <c:ser>
          <c:idx val="2"/>
          <c:order val="2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2017-07-25).xls]2002'!$E$53:$E$78</c:f>
            </c:numRef>
          </c:val>
          <c:shape val="box"/>
          <c:extLst>
            <c:ext xmlns:c16="http://schemas.microsoft.com/office/drawing/2014/chart" uri="{C3380CC4-5D6E-409C-BE32-E72D297353CC}">
              <c16:uniqueId val="{00000002-651C-4985-BE2E-3C86B3B681DB}"/>
            </c:ext>
          </c:extLst>
        </c:ser>
        <c:ser>
          <c:idx val="3"/>
          <c:order val="3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2017-07-25).xls]2002'!$F$53:$F$78</c:f>
            </c:numRef>
          </c:val>
          <c:shape val="box"/>
          <c:extLst>
            <c:ext xmlns:c16="http://schemas.microsoft.com/office/drawing/2014/chart" uri="{C3380CC4-5D6E-409C-BE32-E72D297353CC}">
              <c16:uniqueId val="{00000003-651C-4985-BE2E-3C86B3B681DB}"/>
            </c:ext>
          </c:extLst>
        </c:ser>
        <c:ser>
          <c:idx val="4"/>
          <c:order val="4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2017-07-25).xls]2002'!$G$53:$G$78</c:f>
            </c:numRef>
          </c:val>
          <c:shape val="box"/>
          <c:extLst>
            <c:ext xmlns:c16="http://schemas.microsoft.com/office/drawing/2014/chart" uri="{C3380CC4-5D6E-409C-BE32-E72D297353CC}">
              <c16:uniqueId val="{00000004-651C-4985-BE2E-3C86B3B681DB}"/>
            </c:ext>
          </c:extLst>
        </c:ser>
        <c:ser>
          <c:idx val="5"/>
          <c:order val="5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2017-07-25).xls]2002'!$H$53:$H$78</c:f>
            </c:numRef>
          </c:val>
          <c:shape val="box"/>
          <c:extLst>
            <c:ext xmlns:c16="http://schemas.microsoft.com/office/drawing/2014/chart" uri="{C3380CC4-5D6E-409C-BE32-E72D297353CC}">
              <c16:uniqueId val="{00000005-651C-4985-BE2E-3C86B3B681DB}"/>
            </c:ext>
          </c:extLst>
        </c:ser>
        <c:ser>
          <c:idx val="6"/>
          <c:order val="6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2017-07-25).xls]2002'!$I$53:$I$78</c:f>
            </c:numRef>
          </c:val>
          <c:shape val="box"/>
          <c:extLst>
            <c:ext xmlns:c16="http://schemas.microsoft.com/office/drawing/2014/chart" uri="{C3380CC4-5D6E-409C-BE32-E72D297353CC}">
              <c16:uniqueId val="{00000006-651C-4985-BE2E-3C86B3B681DB}"/>
            </c:ext>
          </c:extLst>
        </c:ser>
        <c:ser>
          <c:idx val="7"/>
          <c:order val="7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2017-07-25).xls]2002'!$J$53:$J$78</c:f>
            </c:numRef>
          </c:val>
          <c:shape val="box"/>
          <c:extLst>
            <c:ext xmlns:c16="http://schemas.microsoft.com/office/drawing/2014/chart" uri="{C3380CC4-5D6E-409C-BE32-E72D297353CC}">
              <c16:uniqueId val="{00000007-651C-4985-BE2E-3C86B3B681DB}"/>
            </c:ext>
          </c:extLst>
        </c:ser>
        <c:ser>
          <c:idx val="8"/>
          <c:order val="8"/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2017-07-25).xls]2002'!$K$53:$K$78</c:f>
            </c:numRef>
          </c:val>
          <c:shape val="box"/>
          <c:extLst>
            <c:ext xmlns:c16="http://schemas.microsoft.com/office/drawing/2014/chart" uri="{C3380CC4-5D6E-409C-BE32-E72D297353CC}">
              <c16:uniqueId val="{00000008-651C-4985-BE2E-3C86B3B681DB}"/>
            </c:ext>
          </c:extLst>
        </c:ser>
        <c:ser>
          <c:idx val="9"/>
          <c:order val="9"/>
          <c:spPr>
            <a:solidFill>
              <a:srgbClr val="C00000"/>
            </a:solidFill>
          </c:spPr>
          <c:invertIfNegative val="0"/>
          <c:cat>
            <c:strRef>
              <c:f>'[összesített tám. (KATI-PC''s conflicted copy 2017-03-07 (1)) (EVA-PC''s conflicted copy 2017-03-07) (DESKTOP-JK49J8G''s conflicted copy 2017-07-25).xls]2002'!$B$53:$B$78</c:f>
              <c:strCache>
                <c:ptCount val="26"/>
                <c:pt idx="0">
                  <c:v>Gyermekeinkért Egyesület</c:v>
                </c:pt>
                <c:pt idx="1">
                  <c:v>Gondoskodás Gyerm.Alapítvány</c:v>
                </c:pt>
                <c:pt idx="2">
                  <c:v>Gondoskodás Alapítvány</c:v>
                </c:pt>
                <c:pt idx="3">
                  <c:v>Garai Ház Alapítvány</c:v>
                </c:pt>
                <c:pt idx="4">
                  <c:v>Fogyatékos Gyerekekért Alapítvány</c:v>
                </c:pt>
                <c:pt idx="5">
                  <c:v>Fogd a Kezem Alapítvány</c:v>
                </c:pt>
                <c:pt idx="6">
                  <c:v>Fogadj El Alapítvány</c:v>
                </c:pt>
                <c:pt idx="7">
                  <c:v>Fény Felé Alapítvány</c:v>
                </c:pt>
                <c:pt idx="8">
                  <c:v>Féluton Sport Egyesület</c:v>
                </c:pt>
                <c:pt idx="9">
                  <c:v>Esőemberekért Egyesület</c:v>
                </c:pt>
                <c:pt idx="10">
                  <c:v>Élet-Út egyesület</c:v>
                </c:pt>
                <c:pt idx="11">
                  <c:v>Életút Egyesület</c:v>
                </c:pt>
                <c:pt idx="12">
                  <c:v>Együtt-Értük Alapítvány</c:v>
                </c:pt>
                <c:pt idx="13">
                  <c:v>dr.Vass Miklós Ért.Akadály.Segitő Egy,.</c:v>
                </c:pt>
                <c:pt idx="14">
                  <c:v>Down Alapítvány</c:v>
                </c:pt>
                <c:pt idx="15">
                  <c:v>Csupaszívrek Társasága</c:v>
                </c:pt>
                <c:pt idx="16">
                  <c:v>Conditio Humana Alapitvány</c:v>
                </c:pt>
                <c:pt idx="17">
                  <c:v>Búzavirág Alapítvány</c:v>
                </c:pt>
                <c:pt idx="18">
                  <c:v>Bója Úszó Fogy. Sportegyesület</c:v>
                </c:pt>
                <c:pt idx="19">
                  <c:v>Bliss Alapítvány</c:v>
                </c:pt>
                <c:pt idx="20">
                  <c:v>Beszédvár Alapítvány</c:v>
                </c:pt>
                <c:pt idx="21">
                  <c:v>Bárka Alapítvány</c:v>
                </c:pt>
                <c:pt idx="22">
                  <c:v>Az Élet Jegyében Alapítvány</c:v>
                </c:pt>
                <c:pt idx="23">
                  <c:v>Autisták Oktatásáéer Alapítvány</c:v>
                </c:pt>
                <c:pt idx="24">
                  <c:v>Átmeneti Otthon Egyesület</c:v>
                </c:pt>
                <c:pt idx="25">
                  <c:v>"Fokról Fokra"a fogy gyerm nev. És okt al.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2017-07-25).xls]2002'!$L$53:$L$78</c:f>
              <c:numCache>
                <c:formatCode>_(* #,##0_);_(* \(#,##0\);_(* "-"_);_(@_)</c:formatCode>
                <c:ptCount val="26"/>
                <c:pt idx="0">
                  <c:v>1361445</c:v>
                </c:pt>
                <c:pt idx="1">
                  <c:v>5598450</c:v>
                </c:pt>
                <c:pt idx="2">
                  <c:v>1917090</c:v>
                </c:pt>
                <c:pt idx="3">
                  <c:v>1077454</c:v>
                </c:pt>
                <c:pt idx="4">
                  <c:v>997500</c:v>
                </c:pt>
                <c:pt idx="5">
                  <c:v>1552304</c:v>
                </c:pt>
                <c:pt idx="6">
                  <c:v>2004473</c:v>
                </c:pt>
                <c:pt idx="7">
                  <c:v>5147142</c:v>
                </c:pt>
                <c:pt idx="8">
                  <c:v>4400477</c:v>
                </c:pt>
                <c:pt idx="9">
                  <c:v>80000</c:v>
                </c:pt>
                <c:pt idx="10">
                  <c:v>440848</c:v>
                </c:pt>
                <c:pt idx="11">
                  <c:v>2060976</c:v>
                </c:pt>
                <c:pt idx="12">
                  <c:v>1921500</c:v>
                </c:pt>
                <c:pt idx="13">
                  <c:v>952340</c:v>
                </c:pt>
                <c:pt idx="14">
                  <c:v>1818680</c:v>
                </c:pt>
                <c:pt idx="15">
                  <c:v>1996340</c:v>
                </c:pt>
                <c:pt idx="16">
                  <c:v>3206632</c:v>
                </c:pt>
                <c:pt idx="17">
                  <c:v>682005</c:v>
                </c:pt>
                <c:pt idx="18">
                  <c:v>1442572</c:v>
                </c:pt>
                <c:pt idx="19">
                  <c:v>3739284</c:v>
                </c:pt>
                <c:pt idx="20">
                  <c:v>13633</c:v>
                </c:pt>
                <c:pt idx="21">
                  <c:v>1135000</c:v>
                </c:pt>
                <c:pt idx="22">
                  <c:v>422590</c:v>
                </c:pt>
                <c:pt idx="23">
                  <c:v>225000</c:v>
                </c:pt>
                <c:pt idx="24">
                  <c:v>213750</c:v>
                </c:pt>
                <c:pt idx="25">
                  <c:v>190380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51C-4985-BE2E-3C86B3B68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2098048"/>
        <c:axId val="122099584"/>
        <c:axId val="0"/>
      </c:bar3DChart>
      <c:catAx>
        <c:axId val="1220980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/>
            </a:pPr>
            <a:endParaRPr lang="hu-HU"/>
          </a:p>
        </c:txPr>
        <c:crossAx val="122099584"/>
        <c:crosses val="autoZero"/>
        <c:auto val="1"/>
        <c:lblAlgn val="ctr"/>
        <c:lblOffset val="100"/>
        <c:noMultiLvlLbl val="0"/>
      </c:catAx>
      <c:valAx>
        <c:axId val="122099584"/>
        <c:scaling>
          <c:orientation val="minMax"/>
        </c:scaling>
        <c:delete val="0"/>
        <c:axPos val="b"/>
        <c:majorGridlines/>
        <c:numFmt formatCode="_(* #,##0_);_(* \(#,##0\);_(* &quot;-&quot;_);_(@_)" sourceLinked="1"/>
        <c:majorTickMark val="out"/>
        <c:minorTickMark val="none"/>
        <c:tickLblPos val="nextTo"/>
        <c:crossAx val="122098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2017-07-25).xls]2002'!$C$27:$C$51</c:f>
            </c:numRef>
          </c:val>
          <c:shape val="box"/>
          <c:extLst>
            <c:ext xmlns:c16="http://schemas.microsoft.com/office/drawing/2014/chart" uri="{C3380CC4-5D6E-409C-BE32-E72D297353CC}">
              <c16:uniqueId val="{00000000-EC54-4BBB-BE46-127B1F78566F}"/>
            </c:ext>
          </c:extLst>
        </c:ser>
        <c:ser>
          <c:idx val="1"/>
          <c:order val="1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2017-07-25).xls]2002'!$D$27:$D$51</c:f>
            </c:numRef>
          </c:val>
          <c:shape val="box"/>
          <c:extLst>
            <c:ext xmlns:c16="http://schemas.microsoft.com/office/drawing/2014/chart" uri="{C3380CC4-5D6E-409C-BE32-E72D297353CC}">
              <c16:uniqueId val="{00000001-EC54-4BBB-BE46-127B1F78566F}"/>
            </c:ext>
          </c:extLst>
        </c:ser>
        <c:ser>
          <c:idx val="2"/>
          <c:order val="2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2017-07-25).xls]2002'!$E$27:$E$51</c:f>
            </c:numRef>
          </c:val>
          <c:shape val="box"/>
          <c:extLst>
            <c:ext xmlns:c16="http://schemas.microsoft.com/office/drawing/2014/chart" uri="{C3380CC4-5D6E-409C-BE32-E72D297353CC}">
              <c16:uniqueId val="{00000002-EC54-4BBB-BE46-127B1F78566F}"/>
            </c:ext>
          </c:extLst>
        </c:ser>
        <c:ser>
          <c:idx val="3"/>
          <c:order val="3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2017-07-25).xls]2002'!$F$27:$F$51</c:f>
            </c:numRef>
          </c:val>
          <c:shape val="box"/>
          <c:extLst>
            <c:ext xmlns:c16="http://schemas.microsoft.com/office/drawing/2014/chart" uri="{C3380CC4-5D6E-409C-BE32-E72D297353CC}">
              <c16:uniqueId val="{00000003-EC54-4BBB-BE46-127B1F78566F}"/>
            </c:ext>
          </c:extLst>
        </c:ser>
        <c:ser>
          <c:idx val="4"/>
          <c:order val="4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2017-07-25).xls]2002'!$G$27:$G$51</c:f>
            </c:numRef>
          </c:val>
          <c:shape val="box"/>
          <c:extLst>
            <c:ext xmlns:c16="http://schemas.microsoft.com/office/drawing/2014/chart" uri="{C3380CC4-5D6E-409C-BE32-E72D297353CC}">
              <c16:uniqueId val="{00000004-EC54-4BBB-BE46-127B1F78566F}"/>
            </c:ext>
          </c:extLst>
        </c:ser>
        <c:ser>
          <c:idx val="5"/>
          <c:order val="5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2017-07-25).xls]2002'!$H$27:$H$51</c:f>
            </c:numRef>
          </c:val>
          <c:shape val="box"/>
          <c:extLst>
            <c:ext xmlns:c16="http://schemas.microsoft.com/office/drawing/2014/chart" uri="{C3380CC4-5D6E-409C-BE32-E72D297353CC}">
              <c16:uniqueId val="{00000005-EC54-4BBB-BE46-127B1F78566F}"/>
            </c:ext>
          </c:extLst>
        </c:ser>
        <c:ser>
          <c:idx val="6"/>
          <c:order val="6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2017-07-25).xls]2002'!$I$27:$I$51</c:f>
            </c:numRef>
          </c:val>
          <c:shape val="box"/>
          <c:extLst>
            <c:ext xmlns:c16="http://schemas.microsoft.com/office/drawing/2014/chart" uri="{C3380CC4-5D6E-409C-BE32-E72D297353CC}">
              <c16:uniqueId val="{00000006-EC54-4BBB-BE46-127B1F78566F}"/>
            </c:ext>
          </c:extLst>
        </c:ser>
        <c:ser>
          <c:idx val="7"/>
          <c:order val="7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2017-07-25).xls]2002'!$J$27:$J$51</c:f>
            </c:numRef>
          </c:val>
          <c:shape val="box"/>
          <c:extLst>
            <c:ext xmlns:c16="http://schemas.microsoft.com/office/drawing/2014/chart" uri="{C3380CC4-5D6E-409C-BE32-E72D297353CC}">
              <c16:uniqueId val="{00000007-EC54-4BBB-BE46-127B1F78566F}"/>
            </c:ext>
          </c:extLst>
        </c:ser>
        <c:ser>
          <c:idx val="8"/>
          <c:order val="8"/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2017-07-25).xls]2002'!$K$27:$K$51</c:f>
            </c:numRef>
          </c:val>
          <c:shape val="box"/>
          <c:extLst>
            <c:ext xmlns:c16="http://schemas.microsoft.com/office/drawing/2014/chart" uri="{C3380CC4-5D6E-409C-BE32-E72D297353CC}">
              <c16:uniqueId val="{00000008-EC54-4BBB-BE46-127B1F78566F}"/>
            </c:ext>
          </c:extLst>
        </c:ser>
        <c:ser>
          <c:idx val="9"/>
          <c:order val="9"/>
          <c:spPr>
            <a:solidFill>
              <a:srgbClr val="C00000"/>
            </a:solidFill>
          </c:spPr>
          <c:invertIfNegative val="0"/>
          <c:cat>
            <c:strRef>
              <c:f>'[összesített tám. (KATI-PC''s conflicted copy 2017-03-07 (1)) (EVA-PC''s conflicted copy 2017-03-07) (DESKTOP-JK49J8G''s conflicted copy 2017-07-25).xls]2002'!$B$27:$B$51</c:f>
              <c:strCache>
                <c:ptCount val="25"/>
                <c:pt idx="0">
                  <c:v>Nem Adom Fel Alapítvány</c:v>
                </c:pt>
                <c:pt idx="1">
                  <c:v>Ne Fordulj el Tőlünk Alapítvány</c:v>
                </c:pt>
                <c:pt idx="2">
                  <c:v>Nagy Sándor U. Ált. Isk.Alapítvány</c:v>
                </c:pt>
                <c:pt idx="3">
                  <c:v>Mári rehabilitációs Alapítvány</c:v>
                </c:pt>
                <c:pt idx="4">
                  <c:v>Magyar Rett Szindróma Alapítvány</c:v>
                </c:pt>
                <c:pt idx="5">
                  <c:v>Magyar Értelmi Fogy. Sportszöv.</c:v>
                </c:pt>
                <c:pt idx="6">
                  <c:v>Maci Alapítvány</c:v>
                </c:pt>
                <c:pt idx="7">
                  <c:v>Lámpás '92 Alapítvány</c:v>
                </c:pt>
                <c:pt idx="8">
                  <c:v>Korai Fejl.Közp. Támogató Alapítvány</c:v>
                </c:pt>
                <c:pt idx="9">
                  <c:v>Kézenfogva J-N-SZ Egyesület</c:v>
                </c:pt>
                <c:pt idx="10">
                  <c:v>Kézenfogva ÉFÉE</c:v>
                </c:pt>
                <c:pt idx="11">
                  <c:v>Kerek Világ Alapítvány</c:v>
                </c:pt>
                <c:pt idx="12">
                  <c:v>Kemence Alapítvány</c:v>
                </c:pt>
                <c:pt idx="13">
                  <c:v>Kapaszkodó Alapítvány</c:v>
                </c:pt>
                <c:pt idx="14">
                  <c:v>Kalán Néni Pihenőkertje Autista Alapítv.</c:v>
                </c:pt>
                <c:pt idx="15">
                  <c:v>Kádas György Alapítvány</c:v>
                </c:pt>
                <c:pt idx="16">
                  <c:v>Jobb Sors Alapítvány</c:v>
                </c:pt>
                <c:pt idx="17">
                  <c:v>Hit Remény Szeretet Alapítvány</c:v>
                </c:pt>
                <c:pt idx="18">
                  <c:v>Hit és Élet Alapítvány</c:v>
                </c:pt>
                <c:pt idx="19">
                  <c:v>Híd a Jővőbe Alapítvány</c:v>
                </c:pt>
                <c:pt idx="20">
                  <c:v>Hetedik Szirom Alapítvány</c:v>
                </c:pt>
                <c:pt idx="21">
                  <c:v>Hendikep Alapítvány</c:v>
                </c:pt>
                <c:pt idx="22">
                  <c:v>Hendicepes Gyermekekt Segítő Egyesület</c:v>
                </c:pt>
                <c:pt idx="23">
                  <c:v>Havasi Gyopár Túrisztikai egyesület</c:v>
                </c:pt>
                <c:pt idx="24">
                  <c:v>Hársfa Egyesület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2017-07-25).xls]2002'!$L$27:$L$51</c:f>
              <c:numCache>
                <c:formatCode>_(* #,##0_);_(* \(#,##0\);_(* "-"_);_(@_)</c:formatCode>
                <c:ptCount val="25"/>
                <c:pt idx="0">
                  <c:v>369260</c:v>
                </c:pt>
                <c:pt idx="1">
                  <c:v>834100</c:v>
                </c:pt>
                <c:pt idx="2">
                  <c:v>327750</c:v>
                </c:pt>
                <c:pt idx="3">
                  <c:v>190848</c:v>
                </c:pt>
                <c:pt idx="4">
                  <c:v>2306253</c:v>
                </c:pt>
                <c:pt idx="5">
                  <c:v>760000</c:v>
                </c:pt>
                <c:pt idx="6">
                  <c:v>260000</c:v>
                </c:pt>
                <c:pt idx="7">
                  <c:v>1345128</c:v>
                </c:pt>
                <c:pt idx="8">
                  <c:v>2694050</c:v>
                </c:pt>
                <c:pt idx="9">
                  <c:v>3503278</c:v>
                </c:pt>
                <c:pt idx="10">
                  <c:v>1489044</c:v>
                </c:pt>
                <c:pt idx="11">
                  <c:v>2450043</c:v>
                </c:pt>
                <c:pt idx="12">
                  <c:v>1713297</c:v>
                </c:pt>
                <c:pt idx="13">
                  <c:v>490753</c:v>
                </c:pt>
                <c:pt idx="14">
                  <c:v>1386259</c:v>
                </c:pt>
                <c:pt idx="15">
                  <c:v>755000</c:v>
                </c:pt>
                <c:pt idx="16">
                  <c:v>1252500</c:v>
                </c:pt>
                <c:pt idx="17">
                  <c:v>807000</c:v>
                </c:pt>
                <c:pt idx="18">
                  <c:v>2474945</c:v>
                </c:pt>
                <c:pt idx="19">
                  <c:v>386470</c:v>
                </c:pt>
                <c:pt idx="20">
                  <c:v>546250</c:v>
                </c:pt>
                <c:pt idx="21">
                  <c:v>282764</c:v>
                </c:pt>
                <c:pt idx="22">
                  <c:v>1523110</c:v>
                </c:pt>
                <c:pt idx="23">
                  <c:v>395376</c:v>
                </c:pt>
                <c:pt idx="24">
                  <c:v>2177427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C54-4BBB-BE46-127B1F785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2172928"/>
        <c:axId val="122174464"/>
        <c:axId val="0"/>
      </c:bar3DChart>
      <c:catAx>
        <c:axId val="1221729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/>
            </a:pPr>
            <a:endParaRPr lang="hu-HU"/>
          </a:p>
        </c:txPr>
        <c:crossAx val="122174464"/>
        <c:crosses val="autoZero"/>
        <c:auto val="1"/>
        <c:lblAlgn val="ctr"/>
        <c:lblOffset val="100"/>
        <c:noMultiLvlLbl val="0"/>
      </c:catAx>
      <c:valAx>
        <c:axId val="122174464"/>
        <c:scaling>
          <c:orientation val="minMax"/>
        </c:scaling>
        <c:delete val="0"/>
        <c:axPos val="b"/>
        <c:majorGridlines/>
        <c:numFmt formatCode="_(* #,##0_);_(* \(#,##0\);_(* &quot;-&quot;_);_(@_)" sourceLinked="1"/>
        <c:majorTickMark val="out"/>
        <c:minorTickMark val="none"/>
        <c:tickLblPos val="nextTo"/>
        <c:crossAx val="122172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2017-07-25).xls]2002'!$C$2:$C$29</c:f>
            </c:numRef>
          </c:val>
          <c:shape val="box"/>
          <c:extLst>
            <c:ext xmlns:c16="http://schemas.microsoft.com/office/drawing/2014/chart" uri="{C3380CC4-5D6E-409C-BE32-E72D297353CC}">
              <c16:uniqueId val="{00000000-3E25-4A22-9615-E9F8B1C02529}"/>
            </c:ext>
          </c:extLst>
        </c:ser>
        <c:ser>
          <c:idx val="1"/>
          <c:order val="1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2017-07-25).xls]2002'!$D$2:$D$29</c:f>
            </c:numRef>
          </c:val>
          <c:shape val="box"/>
          <c:extLst>
            <c:ext xmlns:c16="http://schemas.microsoft.com/office/drawing/2014/chart" uri="{C3380CC4-5D6E-409C-BE32-E72D297353CC}">
              <c16:uniqueId val="{00000001-3E25-4A22-9615-E9F8B1C02529}"/>
            </c:ext>
          </c:extLst>
        </c:ser>
        <c:ser>
          <c:idx val="2"/>
          <c:order val="2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2017-07-25).xls]2002'!$E$2:$E$29</c:f>
            </c:numRef>
          </c:val>
          <c:shape val="box"/>
          <c:extLst>
            <c:ext xmlns:c16="http://schemas.microsoft.com/office/drawing/2014/chart" uri="{C3380CC4-5D6E-409C-BE32-E72D297353CC}">
              <c16:uniqueId val="{00000002-3E25-4A22-9615-E9F8B1C02529}"/>
            </c:ext>
          </c:extLst>
        </c:ser>
        <c:ser>
          <c:idx val="3"/>
          <c:order val="3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2017-07-25).xls]2002'!$F$2:$F$29</c:f>
            </c:numRef>
          </c:val>
          <c:shape val="box"/>
          <c:extLst>
            <c:ext xmlns:c16="http://schemas.microsoft.com/office/drawing/2014/chart" uri="{C3380CC4-5D6E-409C-BE32-E72D297353CC}">
              <c16:uniqueId val="{00000003-3E25-4A22-9615-E9F8B1C02529}"/>
            </c:ext>
          </c:extLst>
        </c:ser>
        <c:ser>
          <c:idx val="4"/>
          <c:order val="4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2017-07-25).xls]2002'!$G$2:$G$29</c:f>
            </c:numRef>
          </c:val>
          <c:shape val="box"/>
          <c:extLst>
            <c:ext xmlns:c16="http://schemas.microsoft.com/office/drawing/2014/chart" uri="{C3380CC4-5D6E-409C-BE32-E72D297353CC}">
              <c16:uniqueId val="{00000004-3E25-4A22-9615-E9F8B1C02529}"/>
            </c:ext>
          </c:extLst>
        </c:ser>
        <c:ser>
          <c:idx val="5"/>
          <c:order val="5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2017-07-25).xls]2002'!$H$2:$H$29</c:f>
            </c:numRef>
          </c:val>
          <c:shape val="box"/>
          <c:extLst>
            <c:ext xmlns:c16="http://schemas.microsoft.com/office/drawing/2014/chart" uri="{C3380CC4-5D6E-409C-BE32-E72D297353CC}">
              <c16:uniqueId val="{00000005-3E25-4A22-9615-E9F8B1C02529}"/>
            </c:ext>
          </c:extLst>
        </c:ser>
        <c:ser>
          <c:idx val="6"/>
          <c:order val="6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2017-07-25).xls]2002'!$I$2:$I$29</c:f>
            </c:numRef>
          </c:val>
          <c:shape val="box"/>
          <c:extLst>
            <c:ext xmlns:c16="http://schemas.microsoft.com/office/drawing/2014/chart" uri="{C3380CC4-5D6E-409C-BE32-E72D297353CC}">
              <c16:uniqueId val="{00000006-3E25-4A22-9615-E9F8B1C02529}"/>
            </c:ext>
          </c:extLst>
        </c:ser>
        <c:ser>
          <c:idx val="7"/>
          <c:order val="7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2017-07-25).xls]2002'!$J$2:$J$29</c:f>
            </c:numRef>
          </c:val>
          <c:shape val="box"/>
          <c:extLst>
            <c:ext xmlns:c16="http://schemas.microsoft.com/office/drawing/2014/chart" uri="{C3380CC4-5D6E-409C-BE32-E72D297353CC}">
              <c16:uniqueId val="{00000007-3E25-4A22-9615-E9F8B1C02529}"/>
            </c:ext>
          </c:extLst>
        </c:ser>
        <c:ser>
          <c:idx val="8"/>
          <c:order val="8"/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2017-07-25).xls]2002'!$K$2:$K$29</c:f>
            </c:numRef>
          </c:val>
          <c:shape val="box"/>
          <c:extLst>
            <c:ext xmlns:c16="http://schemas.microsoft.com/office/drawing/2014/chart" uri="{C3380CC4-5D6E-409C-BE32-E72D297353CC}">
              <c16:uniqueId val="{00000008-3E25-4A22-9615-E9F8B1C02529}"/>
            </c:ext>
          </c:extLst>
        </c:ser>
        <c:ser>
          <c:idx val="9"/>
          <c:order val="9"/>
          <c:spPr>
            <a:solidFill>
              <a:srgbClr val="C00000"/>
            </a:solidFill>
          </c:spPr>
          <c:invertIfNegative val="0"/>
          <c:cat>
            <c:strRef>
              <c:f>'[összesített tám. (KATI-PC''s conflicted copy 2017-03-07 (1)) (EVA-PC''s conflicted copy 2017-03-07) (DESKTOP-JK49J8G''s conflicted copy 2017-07-25).xls]2002'!$B$2:$B$29</c:f>
              <c:strCache>
                <c:ptCount val="28"/>
                <c:pt idx="0">
                  <c:v>Vésztő Sérült Gyermekekért Egyesület</c:v>
                </c:pt>
                <c:pt idx="1">
                  <c:v>Védd A Gyermeket Alapítvány</c:v>
                </c:pt>
                <c:pt idx="2">
                  <c:v>Vass Miklós Egyesület</c:v>
                </c:pt>
                <c:pt idx="3">
                  <c:v>Vadrózsa Alapítvány</c:v>
                </c:pt>
                <c:pt idx="4">
                  <c:v>Tovább Élni Egyesület</c:v>
                </c:pt>
                <c:pt idx="5">
                  <c:v>Tóth Miklosné Alapít. a Sérült Gyer.Javá.</c:v>
                </c:pt>
                <c:pt idx="6">
                  <c:v>Topház Egészségügyi Otthon</c:v>
                </c:pt>
                <c:pt idx="7">
                  <c:v>Teljes Életért Alapítvány</c:v>
                </c:pt>
                <c:pt idx="8">
                  <c:v>Támasz Egyesület</c:v>
                </c:pt>
                <c:pt idx="9">
                  <c:v>Szülők Foruma Egyesület</c:v>
                </c:pt>
                <c:pt idx="10">
                  <c:v>Sziget alapítvány</c:v>
                </c:pt>
                <c:pt idx="11">
                  <c:v>Szép Jelen Alapítvány</c:v>
                </c:pt>
                <c:pt idx="12">
                  <c:v>Szellemi Sérült Testvéreinkért Alap.</c:v>
                </c:pt>
                <c:pt idx="13">
                  <c:v>Szegedi Korai Fejlesztő és Integr.Tám.Al.</c:v>
                </c:pt>
                <c:pt idx="14">
                  <c:v>Summa Vitae Alapítvány</c:v>
                </c:pt>
                <c:pt idx="15">
                  <c:v>SOFT</c:v>
                </c:pt>
                <c:pt idx="16">
                  <c:v>Sérültekért Alapítvány</c:v>
                </c:pt>
                <c:pt idx="17">
                  <c:v>Regens Wagner Alapítvány</c:v>
                </c:pt>
                <c:pt idx="18">
                  <c:v>Pécsi Napközi Otthon Alapítvány</c:v>
                </c:pt>
                <c:pt idx="19">
                  <c:v>Patrónus Egyesület</c:v>
                </c:pt>
                <c:pt idx="20">
                  <c:v>Ők is a Mi Gyerekeink Alapítvány</c:v>
                </c:pt>
                <c:pt idx="21">
                  <c:v>Otthon XVI. Alapítvány</c:v>
                </c:pt>
                <c:pt idx="22">
                  <c:v>Oázis Ért. Fogy Gyerm. Alap</c:v>
                </c:pt>
                <c:pt idx="23">
                  <c:v>Nyújtsd Segítő Kezed Alapítvány</c:v>
                </c:pt>
                <c:pt idx="24">
                  <c:v>Nyáridő Közalapítvány</c:v>
                </c:pt>
                <c:pt idx="25">
                  <c:v>Nem Adom Fel Alapítvány</c:v>
                </c:pt>
                <c:pt idx="26">
                  <c:v>Ne Fordulj el Tőlünk Alapítvány</c:v>
                </c:pt>
                <c:pt idx="27">
                  <c:v>Nagy Sándor U. Ált. Isk.Alapítvány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2017-07-25).xls]2002'!$L$2:$L$29</c:f>
              <c:numCache>
                <c:formatCode>_(* #,##0_);_(* \(#,##0\);_(* "-"_);_(@_)</c:formatCode>
                <c:ptCount val="28"/>
                <c:pt idx="0">
                  <c:v>2396746</c:v>
                </c:pt>
                <c:pt idx="1">
                  <c:v>195792</c:v>
                </c:pt>
                <c:pt idx="2">
                  <c:v>461700</c:v>
                </c:pt>
                <c:pt idx="3">
                  <c:v>1001276</c:v>
                </c:pt>
                <c:pt idx="4">
                  <c:v>6460923</c:v>
                </c:pt>
                <c:pt idx="5">
                  <c:v>1740595</c:v>
                </c:pt>
                <c:pt idx="6">
                  <c:v>320000</c:v>
                </c:pt>
                <c:pt idx="7">
                  <c:v>327500</c:v>
                </c:pt>
                <c:pt idx="8">
                  <c:v>3867106</c:v>
                </c:pt>
                <c:pt idx="9">
                  <c:v>2054562</c:v>
                </c:pt>
                <c:pt idx="10">
                  <c:v>180000</c:v>
                </c:pt>
                <c:pt idx="11">
                  <c:v>2401339</c:v>
                </c:pt>
                <c:pt idx="12">
                  <c:v>3614518</c:v>
                </c:pt>
                <c:pt idx="13">
                  <c:v>5795909</c:v>
                </c:pt>
                <c:pt idx="14">
                  <c:v>5490507</c:v>
                </c:pt>
                <c:pt idx="15">
                  <c:v>3565330</c:v>
                </c:pt>
                <c:pt idx="16">
                  <c:v>1866986</c:v>
                </c:pt>
                <c:pt idx="17">
                  <c:v>297704</c:v>
                </c:pt>
                <c:pt idx="18">
                  <c:v>645518</c:v>
                </c:pt>
                <c:pt idx="19">
                  <c:v>617500</c:v>
                </c:pt>
                <c:pt idx="20">
                  <c:v>1664119</c:v>
                </c:pt>
                <c:pt idx="21">
                  <c:v>726104</c:v>
                </c:pt>
                <c:pt idx="22">
                  <c:v>1041961</c:v>
                </c:pt>
                <c:pt idx="23">
                  <c:v>1652665</c:v>
                </c:pt>
                <c:pt idx="24">
                  <c:v>200000</c:v>
                </c:pt>
                <c:pt idx="25">
                  <c:v>369260</c:v>
                </c:pt>
                <c:pt idx="26">
                  <c:v>834100</c:v>
                </c:pt>
                <c:pt idx="27">
                  <c:v>327750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E25-4A22-9615-E9F8B1C02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2337536"/>
        <c:axId val="122347520"/>
        <c:axId val="0"/>
      </c:bar3DChart>
      <c:catAx>
        <c:axId val="1223375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/>
            </a:pPr>
            <a:endParaRPr lang="hu-HU"/>
          </a:p>
        </c:txPr>
        <c:crossAx val="122347520"/>
        <c:crosses val="autoZero"/>
        <c:auto val="1"/>
        <c:lblAlgn val="ctr"/>
        <c:lblOffset val="100"/>
        <c:noMultiLvlLbl val="0"/>
      </c:catAx>
      <c:valAx>
        <c:axId val="122347520"/>
        <c:scaling>
          <c:orientation val="minMax"/>
        </c:scaling>
        <c:delete val="0"/>
        <c:axPos val="b"/>
        <c:majorGridlines/>
        <c:numFmt formatCode="_(* #,##0_);_(* \(#,##0\);_(* &quot;-&quot;_);_(@_)" sourceLinked="1"/>
        <c:majorTickMark val="out"/>
        <c:minorTickMark val="none"/>
        <c:tickLblPos val="nextTo"/>
        <c:crossAx val="122337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3408746604042916"/>
          <c:y val="6.72238582238189E-3"/>
          <c:w val="0.61000610121103283"/>
          <c:h val="0.94330260809474853"/>
        </c:manualLayout>
      </c:layout>
      <c:bar3D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'[összesített tám. (KATI-PC''s conflicted copy 2017-03-07 (1)) (EVA-PC''s conflicted copy 2017-03-07) (DESKTOP-JK49J8G''s conflicted copy 2017-07-25).xls]2002'!$O$55:$O$77</c:f>
              <c:strCache>
                <c:ptCount val="23"/>
                <c:pt idx="0">
                  <c:v>Lámpás '92 Alapítvány </c:v>
                </c:pt>
                <c:pt idx="1">
                  <c:v>Katakomba Alapítvány</c:v>
                </c:pt>
                <c:pt idx="2">
                  <c:v>Kalán néni Kulcsa Pihenőkerjéhez Alapítvány </c:v>
                </c:pt>
                <c:pt idx="3">
                  <c:v>Kaláka Felkészítő Otthon Alapítvány </c:v>
                </c:pt>
                <c:pt idx="4">
                  <c:v>Híd a Jövőbe Alapítvány </c:v>
                </c:pt>
                <c:pt idx="5">
                  <c:v>Gyermekeinkért Egyesület  </c:v>
                </c:pt>
                <c:pt idx="6">
                  <c:v>Gondoskodás Gyerm.Alapítvány </c:v>
                </c:pt>
                <c:pt idx="7">
                  <c:v>Gondoskodás Alapítvány </c:v>
                </c:pt>
                <c:pt idx="8">
                  <c:v>Fokról Fokra Alapítvány </c:v>
                </c:pt>
                <c:pt idx="9">
                  <c:v>Fogyatékos Gyerekekért Alapítvány</c:v>
                </c:pt>
                <c:pt idx="10">
                  <c:v>Fogd a Kezem Alapítvány </c:v>
                </c:pt>
                <c:pt idx="11">
                  <c:v>Fogadj El Alapítvány </c:v>
                </c:pt>
                <c:pt idx="12">
                  <c:v>Fény Felé Alapítvány</c:v>
                </c:pt>
                <c:pt idx="13">
                  <c:v>Féluton Sport Egyesület </c:v>
                </c:pt>
                <c:pt idx="14">
                  <c:v>Esőemberekért Egyesület </c:v>
                </c:pt>
                <c:pt idx="15">
                  <c:v>Értelmi Fogyatékosokért Szülői Egyesület</c:v>
                </c:pt>
                <c:pt idx="16">
                  <c:v>Emberi Hang Alapítvány</c:v>
                </c:pt>
                <c:pt idx="17">
                  <c:v>Együtt-Értük Alapítvány </c:v>
                </c:pt>
                <c:pt idx="18">
                  <c:v>Egyenlő Esélyek! Alapítvány </c:v>
                </c:pt>
                <c:pt idx="19">
                  <c:v>Egy a Világunk Alapítvány</c:v>
                </c:pt>
                <c:pt idx="20">
                  <c:v>Conditio Humana Alapitvány</c:v>
                </c:pt>
                <c:pt idx="21">
                  <c:v>Civitan Club Help Egyesület </c:v>
                </c:pt>
                <c:pt idx="22">
                  <c:v>"Jövőt Nekik is!" 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2017-07-25).xls]2002'!$P$55:$P$77</c:f>
            </c:numRef>
          </c:val>
          <c:shape val="box"/>
          <c:extLst>
            <c:ext xmlns:c16="http://schemas.microsoft.com/office/drawing/2014/chart" uri="{C3380CC4-5D6E-409C-BE32-E72D297353CC}">
              <c16:uniqueId val="{00000000-F136-4508-8446-462608C55E32}"/>
            </c:ext>
          </c:extLst>
        </c:ser>
        <c:ser>
          <c:idx val="1"/>
          <c:order val="1"/>
          <c:invertIfNegative val="0"/>
          <c:cat>
            <c:strRef>
              <c:f>'[összesített tám. (KATI-PC''s conflicted copy 2017-03-07 (1)) (EVA-PC''s conflicted copy 2017-03-07) (DESKTOP-JK49J8G''s conflicted copy 2017-07-25).xls]2002'!$O$55:$O$77</c:f>
              <c:strCache>
                <c:ptCount val="23"/>
                <c:pt idx="0">
                  <c:v>Lámpás '92 Alapítvány </c:v>
                </c:pt>
                <c:pt idx="1">
                  <c:v>Katakomba Alapítvány</c:v>
                </c:pt>
                <c:pt idx="2">
                  <c:v>Kalán néni Kulcsa Pihenőkerjéhez Alapítvány </c:v>
                </c:pt>
                <c:pt idx="3">
                  <c:v>Kaláka Felkészítő Otthon Alapítvány </c:v>
                </c:pt>
                <c:pt idx="4">
                  <c:v>Híd a Jövőbe Alapítvány </c:v>
                </c:pt>
                <c:pt idx="5">
                  <c:v>Gyermekeinkért Egyesület  </c:v>
                </c:pt>
                <c:pt idx="6">
                  <c:v>Gondoskodás Gyerm.Alapítvány </c:v>
                </c:pt>
                <c:pt idx="7">
                  <c:v>Gondoskodás Alapítvány </c:v>
                </c:pt>
                <c:pt idx="8">
                  <c:v>Fokról Fokra Alapítvány </c:v>
                </c:pt>
                <c:pt idx="9">
                  <c:v>Fogyatékos Gyerekekért Alapítvány</c:v>
                </c:pt>
                <c:pt idx="10">
                  <c:v>Fogd a Kezem Alapítvány </c:v>
                </c:pt>
                <c:pt idx="11">
                  <c:v>Fogadj El Alapítvány </c:v>
                </c:pt>
                <c:pt idx="12">
                  <c:v>Fény Felé Alapítvány</c:v>
                </c:pt>
                <c:pt idx="13">
                  <c:v>Féluton Sport Egyesület </c:v>
                </c:pt>
                <c:pt idx="14">
                  <c:v>Esőemberekért Egyesület </c:v>
                </c:pt>
                <c:pt idx="15">
                  <c:v>Értelmi Fogyatékosokért Szülői Egyesület</c:v>
                </c:pt>
                <c:pt idx="16">
                  <c:v>Emberi Hang Alapítvány</c:v>
                </c:pt>
                <c:pt idx="17">
                  <c:v>Együtt-Értük Alapítvány </c:v>
                </c:pt>
                <c:pt idx="18">
                  <c:v>Egyenlő Esélyek! Alapítvány </c:v>
                </c:pt>
                <c:pt idx="19">
                  <c:v>Egy a Világunk Alapítvány</c:v>
                </c:pt>
                <c:pt idx="20">
                  <c:v>Conditio Humana Alapitvány</c:v>
                </c:pt>
                <c:pt idx="21">
                  <c:v>Civitan Club Help Egyesület </c:v>
                </c:pt>
                <c:pt idx="22">
                  <c:v>"Jövőt Nekik is!" 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2017-07-25).xls]2002'!$Q$55:$Q$77</c:f>
            </c:numRef>
          </c:val>
          <c:shape val="box"/>
          <c:extLst>
            <c:ext xmlns:c16="http://schemas.microsoft.com/office/drawing/2014/chart" uri="{C3380CC4-5D6E-409C-BE32-E72D297353CC}">
              <c16:uniqueId val="{00000001-F136-4508-8446-462608C55E32}"/>
            </c:ext>
          </c:extLst>
        </c:ser>
        <c:ser>
          <c:idx val="2"/>
          <c:order val="2"/>
          <c:invertIfNegative val="0"/>
          <c:cat>
            <c:strRef>
              <c:f>'[összesített tám. (KATI-PC''s conflicted copy 2017-03-07 (1)) (EVA-PC''s conflicted copy 2017-03-07) (DESKTOP-JK49J8G''s conflicted copy 2017-07-25).xls]2002'!$O$55:$O$77</c:f>
              <c:strCache>
                <c:ptCount val="23"/>
                <c:pt idx="0">
                  <c:v>Lámpás '92 Alapítvány </c:v>
                </c:pt>
                <c:pt idx="1">
                  <c:v>Katakomba Alapítvány</c:v>
                </c:pt>
                <c:pt idx="2">
                  <c:v>Kalán néni Kulcsa Pihenőkerjéhez Alapítvány </c:v>
                </c:pt>
                <c:pt idx="3">
                  <c:v>Kaláka Felkészítő Otthon Alapítvány </c:v>
                </c:pt>
                <c:pt idx="4">
                  <c:v>Híd a Jövőbe Alapítvány </c:v>
                </c:pt>
                <c:pt idx="5">
                  <c:v>Gyermekeinkért Egyesület  </c:v>
                </c:pt>
                <c:pt idx="6">
                  <c:v>Gondoskodás Gyerm.Alapítvány </c:v>
                </c:pt>
                <c:pt idx="7">
                  <c:v>Gondoskodás Alapítvány </c:v>
                </c:pt>
                <c:pt idx="8">
                  <c:v>Fokról Fokra Alapítvány </c:v>
                </c:pt>
                <c:pt idx="9">
                  <c:v>Fogyatékos Gyerekekért Alapítvány</c:v>
                </c:pt>
                <c:pt idx="10">
                  <c:v>Fogd a Kezem Alapítvány </c:v>
                </c:pt>
                <c:pt idx="11">
                  <c:v>Fogadj El Alapítvány </c:v>
                </c:pt>
                <c:pt idx="12">
                  <c:v>Fény Felé Alapítvány</c:v>
                </c:pt>
                <c:pt idx="13">
                  <c:v>Féluton Sport Egyesület </c:v>
                </c:pt>
                <c:pt idx="14">
                  <c:v>Esőemberekért Egyesület </c:v>
                </c:pt>
                <c:pt idx="15">
                  <c:v>Értelmi Fogyatékosokért Szülői Egyesület</c:v>
                </c:pt>
                <c:pt idx="16">
                  <c:v>Emberi Hang Alapítvány</c:v>
                </c:pt>
                <c:pt idx="17">
                  <c:v>Együtt-Értük Alapítvány </c:v>
                </c:pt>
                <c:pt idx="18">
                  <c:v>Egyenlő Esélyek! Alapítvány </c:v>
                </c:pt>
                <c:pt idx="19">
                  <c:v>Egy a Világunk Alapítvány</c:v>
                </c:pt>
                <c:pt idx="20">
                  <c:v>Conditio Humana Alapitvány</c:v>
                </c:pt>
                <c:pt idx="21">
                  <c:v>Civitan Club Help Egyesület </c:v>
                </c:pt>
                <c:pt idx="22">
                  <c:v>"Jövőt Nekik is!" 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2017-07-25).xls]2002'!$R$55:$R$77</c:f>
            </c:numRef>
          </c:val>
          <c:shape val="box"/>
          <c:extLst>
            <c:ext xmlns:c16="http://schemas.microsoft.com/office/drawing/2014/chart" uri="{C3380CC4-5D6E-409C-BE32-E72D297353CC}">
              <c16:uniqueId val="{00000002-F136-4508-8446-462608C55E32}"/>
            </c:ext>
          </c:extLst>
        </c:ser>
        <c:ser>
          <c:idx val="3"/>
          <c:order val="3"/>
          <c:invertIfNegative val="0"/>
          <c:cat>
            <c:strRef>
              <c:f>'[összesített tám. (KATI-PC''s conflicted copy 2017-03-07 (1)) (EVA-PC''s conflicted copy 2017-03-07) (DESKTOP-JK49J8G''s conflicted copy 2017-07-25).xls]2002'!$O$55:$O$77</c:f>
              <c:strCache>
                <c:ptCount val="23"/>
                <c:pt idx="0">
                  <c:v>Lámpás '92 Alapítvány </c:v>
                </c:pt>
                <c:pt idx="1">
                  <c:v>Katakomba Alapítvány</c:v>
                </c:pt>
                <c:pt idx="2">
                  <c:v>Kalán néni Kulcsa Pihenőkerjéhez Alapítvány </c:v>
                </c:pt>
                <c:pt idx="3">
                  <c:v>Kaláka Felkészítő Otthon Alapítvány </c:v>
                </c:pt>
                <c:pt idx="4">
                  <c:v>Híd a Jövőbe Alapítvány </c:v>
                </c:pt>
                <c:pt idx="5">
                  <c:v>Gyermekeinkért Egyesület  </c:v>
                </c:pt>
                <c:pt idx="6">
                  <c:v>Gondoskodás Gyerm.Alapítvány </c:v>
                </c:pt>
                <c:pt idx="7">
                  <c:v>Gondoskodás Alapítvány </c:v>
                </c:pt>
                <c:pt idx="8">
                  <c:v>Fokról Fokra Alapítvány </c:v>
                </c:pt>
                <c:pt idx="9">
                  <c:v>Fogyatékos Gyerekekért Alapítvány</c:v>
                </c:pt>
                <c:pt idx="10">
                  <c:v>Fogd a Kezem Alapítvány </c:v>
                </c:pt>
                <c:pt idx="11">
                  <c:v>Fogadj El Alapítvány </c:v>
                </c:pt>
                <c:pt idx="12">
                  <c:v>Fény Felé Alapítvány</c:v>
                </c:pt>
                <c:pt idx="13">
                  <c:v>Féluton Sport Egyesület </c:v>
                </c:pt>
                <c:pt idx="14">
                  <c:v>Esőemberekért Egyesület </c:v>
                </c:pt>
                <c:pt idx="15">
                  <c:v>Értelmi Fogyatékosokért Szülői Egyesület</c:v>
                </c:pt>
                <c:pt idx="16">
                  <c:v>Emberi Hang Alapítvány</c:v>
                </c:pt>
                <c:pt idx="17">
                  <c:v>Együtt-Értük Alapítvány </c:v>
                </c:pt>
                <c:pt idx="18">
                  <c:v>Egyenlő Esélyek! Alapítvány </c:v>
                </c:pt>
                <c:pt idx="19">
                  <c:v>Egy a Világunk Alapítvány</c:v>
                </c:pt>
                <c:pt idx="20">
                  <c:v>Conditio Humana Alapitvány</c:v>
                </c:pt>
                <c:pt idx="21">
                  <c:v>Civitan Club Help Egyesület </c:v>
                </c:pt>
                <c:pt idx="22">
                  <c:v>"Jövőt Nekik is!" 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2017-07-25).xls]2002'!$S$55:$S$77</c:f>
            </c:numRef>
          </c:val>
          <c:shape val="box"/>
          <c:extLst>
            <c:ext xmlns:c16="http://schemas.microsoft.com/office/drawing/2014/chart" uri="{C3380CC4-5D6E-409C-BE32-E72D297353CC}">
              <c16:uniqueId val="{00000003-F136-4508-8446-462608C55E32}"/>
            </c:ext>
          </c:extLst>
        </c:ser>
        <c:ser>
          <c:idx val="4"/>
          <c:order val="4"/>
          <c:invertIfNegative val="0"/>
          <c:cat>
            <c:strRef>
              <c:f>'[összesített tám. (KATI-PC''s conflicted copy 2017-03-07 (1)) (EVA-PC''s conflicted copy 2017-03-07) (DESKTOP-JK49J8G''s conflicted copy 2017-07-25).xls]2002'!$O$55:$O$77</c:f>
              <c:strCache>
                <c:ptCount val="23"/>
                <c:pt idx="0">
                  <c:v>Lámpás '92 Alapítvány </c:v>
                </c:pt>
                <c:pt idx="1">
                  <c:v>Katakomba Alapítvány</c:v>
                </c:pt>
                <c:pt idx="2">
                  <c:v>Kalán néni Kulcsa Pihenőkerjéhez Alapítvány </c:v>
                </c:pt>
                <c:pt idx="3">
                  <c:v>Kaláka Felkészítő Otthon Alapítvány </c:v>
                </c:pt>
                <c:pt idx="4">
                  <c:v>Híd a Jövőbe Alapítvány </c:v>
                </c:pt>
                <c:pt idx="5">
                  <c:v>Gyermekeinkért Egyesület  </c:v>
                </c:pt>
                <c:pt idx="6">
                  <c:v>Gondoskodás Gyerm.Alapítvány </c:v>
                </c:pt>
                <c:pt idx="7">
                  <c:v>Gondoskodás Alapítvány </c:v>
                </c:pt>
                <c:pt idx="8">
                  <c:v>Fokról Fokra Alapítvány </c:v>
                </c:pt>
                <c:pt idx="9">
                  <c:v>Fogyatékos Gyerekekért Alapítvány</c:v>
                </c:pt>
                <c:pt idx="10">
                  <c:v>Fogd a Kezem Alapítvány </c:v>
                </c:pt>
                <c:pt idx="11">
                  <c:v>Fogadj El Alapítvány </c:v>
                </c:pt>
                <c:pt idx="12">
                  <c:v>Fény Felé Alapítvány</c:v>
                </c:pt>
                <c:pt idx="13">
                  <c:v>Féluton Sport Egyesület </c:v>
                </c:pt>
                <c:pt idx="14">
                  <c:v>Esőemberekért Egyesület </c:v>
                </c:pt>
                <c:pt idx="15">
                  <c:v>Értelmi Fogyatékosokért Szülői Egyesület</c:v>
                </c:pt>
                <c:pt idx="16">
                  <c:v>Emberi Hang Alapítvány</c:v>
                </c:pt>
                <c:pt idx="17">
                  <c:v>Együtt-Értük Alapítvány </c:v>
                </c:pt>
                <c:pt idx="18">
                  <c:v>Egyenlő Esélyek! Alapítvány </c:v>
                </c:pt>
                <c:pt idx="19">
                  <c:v>Egy a Világunk Alapítvány</c:v>
                </c:pt>
                <c:pt idx="20">
                  <c:v>Conditio Humana Alapitvány</c:v>
                </c:pt>
                <c:pt idx="21">
                  <c:v>Civitan Club Help Egyesület </c:v>
                </c:pt>
                <c:pt idx="22">
                  <c:v>"Jövőt Nekik is!" 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2017-07-25).xls]2002'!$T$55:$T$77</c:f>
            </c:numRef>
          </c:val>
          <c:shape val="box"/>
          <c:extLst>
            <c:ext xmlns:c16="http://schemas.microsoft.com/office/drawing/2014/chart" uri="{C3380CC4-5D6E-409C-BE32-E72D297353CC}">
              <c16:uniqueId val="{00000004-F136-4508-8446-462608C55E32}"/>
            </c:ext>
          </c:extLst>
        </c:ser>
        <c:ser>
          <c:idx val="5"/>
          <c:order val="5"/>
          <c:invertIfNegative val="0"/>
          <c:cat>
            <c:strRef>
              <c:f>'[összesített tám. (KATI-PC''s conflicted copy 2017-03-07 (1)) (EVA-PC''s conflicted copy 2017-03-07) (DESKTOP-JK49J8G''s conflicted copy 2017-07-25).xls]2002'!$O$55:$O$77</c:f>
              <c:strCache>
                <c:ptCount val="23"/>
                <c:pt idx="0">
                  <c:v>Lámpás '92 Alapítvány </c:v>
                </c:pt>
                <c:pt idx="1">
                  <c:v>Katakomba Alapítvány</c:v>
                </c:pt>
                <c:pt idx="2">
                  <c:v>Kalán néni Kulcsa Pihenőkerjéhez Alapítvány </c:v>
                </c:pt>
                <c:pt idx="3">
                  <c:v>Kaláka Felkészítő Otthon Alapítvány </c:v>
                </c:pt>
                <c:pt idx="4">
                  <c:v>Híd a Jövőbe Alapítvány </c:v>
                </c:pt>
                <c:pt idx="5">
                  <c:v>Gyermekeinkért Egyesület  </c:v>
                </c:pt>
                <c:pt idx="6">
                  <c:v>Gondoskodás Gyerm.Alapítvány </c:v>
                </c:pt>
                <c:pt idx="7">
                  <c:v>Gondoskodás Alapítvány </c:v>
                </c:pt>
                <c:pt idx="8">
                  <c:v>Fokról Fokra Alapítvány </c:v>
                </c:pt>
                <c:pt idx="9">
                  <c:v>Fogyatékos Gyerekekért Alapítvány</c:v>
                </c:pt>
                <c:pt idx="10">
                  <c:v>Fogd a Kezem Alapítvány </c:v>
                </c:pt>
                <c:pt idx="11">
                  <c:v>Fogadj El Alapítvány </c:v>
                </c:pt>
                <c:pt idx="12">
                  <c:v>Fény Felé Alapítvány</c:v>
                </c:pt>
                <c:pt idx="13">
                  <c:v>Féluton Sport Egyesület </c:v>
                </c:pt>
                <c:pt idx="14">
                  <c:v>Esőemberekért Egyesület </c:v>
                </c:pt>
                <c:pt idx="15">
                  <c:v>Értelmi Fogyatékosokért Szülői Egyesület</c:v>
                </c:pt>
                <c:pt idx="16">
                  <c:v>Emberi Hang Alapítvány</c:v>
                </c:pt>
                <c:pt idx="17">
                  <c:v>Együtt-Értük Alapítvány </c:v>
                </c:pt>
                <c:pt idx="18">
                  <c:v>Egyenlő Esélyek! Alapítvány </c:v>
                </c:pt>
                <c:pt idx="19">
                  <c:v>Egy a Világunk Alapítvány</c:v>
                </c:pt>
                <c:pt idx="20">
                  <c:v>Conditio Humana Alapitvány</c:v>
                </c:pt>
                <c:pt idx="21">
                  <c:v>Civitan Club Help Egyesület </c:v>
                </c:pt>
                <c:pt idx="22">
                  <c:v>"Jövőt Nekik is!" 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2017-07-25).xls]2002'!$U$55:$U$77</c:f>
            </c:numRef>
          </c:val>
          <c:shape val="box"/>
          <c:extLst>
            <c:ext xmlns:c16="http://schemas.microsoft.com/office/drawing/2014/chart" uri="{C3380CC4-5D6E-409C-BE32-E72D297353CC}">
              <c16:uniqueId val="{00000005-F136-4508-8446-462608C55E32}"/>
            </c:ext>
          </c:extLst>
        </c:ser>
        <c:ser>
          <c:idx val="6"/>
          <c:order val="6"/>
          <c:invertIfNegative val="0"/>
          <c:cat>
            <c:strRef>
              <c:f>'[összesített tám. (KATI-PC''s conflicted copy 2017-03-07 (1)) (EVA-PC''s conflicted copy 2017-03-07) (DESKTOP-JK49J8G''s conflicted copy 2017-07-25).xls]2002'!$O$55:$O$77</c:f>
              <c:strCache>
                <c:ptCount val="23"/>
                <c:pt idx="0">
                  <c:v>Lámpás '92 Alapítvány </c:v>
                </c:pt>
                <c:pt idx="1">
                  <c:v>Katakomba Alapítvány</c:v>
                </c:pt>
                <c:pt idx="2">
                  <c:v>Kalán néni Kulcsa Pihenőkerjéhez Alapítvány </c:v>
                </c:pt>
                <c:pt idx="3">
                  <c:v>Kaláka Felkészítő Otthon Alapítvány </c:v>
                </c:pt>
                <c:pt idx="4">
                  <c:v>Híd a Jövőbe Alapítvány </c:v>
                </c:pt>
                <c:pt idx="5">
                  <c:v>Gyermekeinkért Egyesület  </c:v>
                </c:pt>
                <c:pt idx="6">
                  <c:v>Gondoskodás Gyerm.Alapítvány </c:v>
                </c:pt>
                <c:pt idx="7">
                  <c:v>Gondoskodás Alapítvány </c:v>
                </c:pt>
                <c:pt idx="8">
                  <c:v>Fokról Fokra Alapítvány </c:v>
                </c:pt>
                <c:pt idx="9">
                  <c:v>Fogyatékos Gyerekekért Alapítvány</c:v>
                </c:pt>
                <c:pt idx="10">
                  <c:v>Fogd a Kezem Alapítvány </c:v>
                </c:pt>
                <c:pt idx="11">
                  <c:v>Fogadj El Alapítvány </c:v>
                </c:pt>
                <c:pt idx="12">
                  <c:v>Fény Felé Alapítvány</c:v>
                </c:pt>
                <c:pt idx="13">
                  <c:v>Féluton Sport Egyesület </c:v>
                </c:pt>
                <c:pt idx="14">
                  <c:v>Esőemberekért Egyesület </c:v>
                </c:pt>
                <c:pt idx="15">
                  <c:v>Értelmi Fogyatékosokért Szülői Egyesület</c:v>
                </c:pt>
                <c:pt idx="16">
                  <c:v>Emberi Hang Alapítvány</c:v>
                </c:pt>
                <c:pt idx="17">
                  <c:v>Együtt-Értük Alapítvány </c:v>
                </c:pt>
                <c:pt idx="18">
                  <c:v>Egyenlő Esélyek! Alapítvány </c:v>
                </c:pt>
                <c:pt idx="19">
                  <c:v>Egy a Világunk Alapítvány</c:v>
                </c:pt>
                <c:pt idx="20">
                  <c:v>Conditio Humana Alapitvány</c:v>
                </c:pt>
                <c:pt idx="21">
                  <c:v>Civitan Club Help Egyesület </c:v>
                </c:pt>
                <c:pt idx="22">
                  <c:v>"Jövőt Nekik is!" 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2017-07-25).xls]2002'!$V$55:$V$77</c:f>
            </c:numRef>
          </c:val>
          <c:shape val="box"/>
          <c:extLst>
            <c:ext xmlns:c16="http://schemas.microsoft.com/office/drawing/2014/chart" uri="{C3380CC4-5D6E-409C-BE32-E72D297353CC}">
              <c16:uniqueId val="{00000006-F136-4508-8446-462608C55E32}"/>
            </c:ext>
          </c:extLst>
        </c:ser>
        <c:ser>
          <c:idx val="7"/>
          <c:order val="7"/>
          <c:spPr>
            <a:solidFill>
              <a:srgbClr val="C00000"/>
            </a:solidFill>
          </c:spPr>
          <c:invertIfNegative val="0"/>
          <c:cat>
            <c:strRef>
              <c:f>'[összesített tám. (KATI-PC''s conflicted copy 2017-03-07 (1)) (EVA-PC''s conflicted copy 2017-03-07) (DESKTOP-JK49J8G''s conflicted copy 2017-07-25).xls]2002'!$O$55:$O$77</c:f>
              <c:strCache>
                <c:ptCount val="23"/>
                <c:pt idx="0">
                  <c:v>Lámpás '92 Alapítvány </c:v>
                </c:pt>
                <c:pt idx="1">
                  <c:v>Katakomba Alapítvány</c:v>
                </c:pt>
                <c:pt idx="2">
                  <c:v>Kalán néni Kulcsa Pihenőkerjéhez Alapítvány </c:v>
                </c:pt>
                <c:pt idx="3">
                  <c:v>Kaláka Felkészítő Otthon Alapítvány </c:v>
                </c:pt>
                <c:pt idx="4">
                  <c:v>Híd a Jövőbe Alapítvány </c:v>
                </c:pt>
                <c:pt idx="5">
                  <c:v>Gyermekeinkért Egyesület  </c:v>
                </c:pt>
                <c:pt idx="6">
                  <c:v>Gondoskodás Gyerm.Alapítvány </c:v>
                </c:pt>
                <c:pt idx="7">
                  <c:v>Gondoskodás Alapítvány </c:v>
                </c:pt>
                <c:pt idx="8">
                  <c:v>Fokról Fokra Alapítvány </c:v>
                </c:pt>
                <c:pt idx="9">
                  <c:v>Fogyatékos Gyerekekért Alapítvány</c:v>
                </c:pt>
                <c:pt idx="10">
                  <c:v>Fogd a Kezem Alapítvány </c:v>
                </c:pt>
                <c:pt idx="11">
                  <c:v>Fogadj El Alapítvány </c:v>
                </c:pt>
                <c:pt idx="12">
                  <c:v>Fény Felé Alapítvány</c:v>
                </c:pt>
                <c:pt idx="13">
                  <c:v>Féluton Sport Egyesület </c:v>
                </c:pt>
                <c:pt idx="14">
                  <c:v>Esőemberekért Egyesület </c:v>
                </c:pt>
                <c:pt idx="15">
                  <c:v>Értelmi Fogyatékosokért Szülői Egyesület</c:v>
                </c:pt>
                <c:pt idx="16">
                  <c:v>Emberi Hang Alapítvány</c:v>
                </c:pt>
                <c:pt idx="17">
                  <c:v>Együtt-Értük Alapítvány </c:v>
                </c:pt>
                <c:pt idx="18">
                  <c:v>Egyenlő Esélyek! Alapítvány </c:v>
                </c:pt>
                <c:pt idx="19">
                  <c:v>Egy a Világunk Alapítvány</c:v>
                </c:pt>
                <c:pt idx="20">
                  <c:v>Conditio Humana Alapitvány</c:v>
                </c:pt>
                <c:pt idx="21">
                  <c:v>Civitan Club Help Egyesület </c:v>
                </c:pt>
                <c:pt idx="22">
                  <c:v>"Jövőt Nekik is!" Alapítvány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2017-07-25).xls]2002'!$W$55:$W$77</c:f>
              <c:numCache>
                <c:formatCode>#,##0</c:formatCode>
                <c:ptCount val="23"/>
                <c:pt idx="0">
                  <c:v>4993350</c:v>
                </c:pt>
                <c:pt idx="1">
                  <c:v>500000</c:v>
                </c:pt>
                <c:pt idx="2">
                  <c:v>135000</c:v>
                </c:pt>
                <c:pt idx="3">
                  <c:v>200000</c:v>
                </c:pt>
                <c:pt idx="4">
                  <c:v>3395850</c:v>
                </c:pt>
                <c:pt idx="5">
                  <c:v>200000</c:v>
                </c:pt>
                <c:pt idx="6">
                  <c:v>1948500</c:v>
                </c:pt>
                <c:pt idx="7">
                  <c:v>2304900</c:v>
                </c:pt>
                <c:pt idx="8">
                  <c:v>550000</c:v>
                </c:pt>
                <c:pt idx="9">
                  <c:v>1778500</c:v>
                </c:pt>
                <c:pt idx="10">
                  <c:v>3631000</c:v>
                </c:pt>
                <c:pt idx="11">
                  <c:v>3463400</c:v>
                </c:pt>
                <c:pt idx="12">
                  <c:v>4102250</c:v>
                </c:pt>
                <c:pt idx="13">
                  <c:v>380000</c:v>
                </c:pt>
                <c:pt idx="14">
                  <c:v>1041940</c:v>
                </c:pt>
                <c:pt idx="15">
                  <c:v>250000</c:v>
                </c:pt>
                <c:pt idx="16">
                  <c:v>1580405</c:v>
                </c:pt>
                <c:pt idx="17">
                  <c:v>2760000</c:v>
                </c:pt>
                <c:pt idx="18">
                  <c:v>1300000</c:v>
                </c:pt>
                <c:pt idx="19">
                  <c:v>459200</c:v>
                </c:pt>
                <c:pt idx="20">
                  <c:v>438500</c:v>
                </c:pt>
                <c:pt idx="21">
                  <c:v>2286400</c:v>
                </c:pt>
                <c:pt idx="22">
                  <c:v>2772900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136-4508-8446-462608C55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7181312"/>
        <c:axId val="207182848"/>
        <c:axId val="0"/>
      </c:bar3DChart>
      <c:catAx>
        <c:axId val="2071813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/>
            </a:pPr>
            <a:endParaRPr lang="hu-HU"/>
          </a:p>
        </c:txPr>
        <c:crossAx val="207182848"/>
        <c:crosses val="autoZero"/>
        <c:auto val="1"/>
        <c:lblAlgn val="ctr"/>
        <c:lblOffset val="100"/>
        <c:noMultiLvlLbl val="0"/>
      </c:catAx>
      <c:valAx>
        <c:axId val="207182848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crossAx val="2071813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'[összesített tám. (KATI-PC''s conflicted copy 2017-03-07 (1)) (EVA-PC''s conflicted copy 2017-03-07) (DESKTOP-JK49J8G''s conflicted copy 2017-07-25).xls]2002'!$O$32:$O$54</c:f>
              <c:strCache>
                <c:ptCount val="23"/>
                <c:pt idx="0">
                  <c:v>Vésztői Sérült Gyermekekért Egyesület</c:v>
                </c:pt>
                <c:pt idx="1">
                  <c:v>Vass Miklós Egyesület</c:v>
                </c:pt>
                <c:pt idx="2">
                  <c:v>Tovább Élni Egyesület</c:v>
                </c:pt>
                <c:pt idx="3">
                  <c:v>Tómalom-Híd Alapítvány </c:v>
                </c:pt>
                <c:pt idx="4">
                  <c:v>Szülők Fóruma Egyesület </c:v>
                </c:pt>
                <c:pt idx="5">
                  <c:v>Szoc.Gyermjóléti és Eü.Szolg. Fogy.Nappali Int. </c:v>
                </c:pt>
                <c:pt idx="6">
                  <c:v>Szimbiózis Alapítvány  </c:v>
                </c:pt>
                <c:pt idx="7">
                  <c:v>Szép Jelen Alapítvány</c:v>
                </c:pt>
                <c:pt idx="8">
                  <c:v>Szegedi Korai Fejl. Támogató Alapítvány</c:v>
                </c:pt>
                <c:pt idx="9">
                  <c:v>Summa Vitae Alapítvány</c:v>
                </c:pt>
                <c:pt idx="10">
                  <c:v>Strázsa Tanya Szociális Szövetkezet </c:v>
                </c:pt>
                <c:pt idx="11">
                  <c:v>Sérültekért Alapítvány</c:v>
                </c:pt>
                <c:pt idx="12">
                  <c:v>Regens Wagner Alapítvány </c:v>
                </c:pt>
                <c:pt idx="13">
                  <c:v>Pécsi Napközi Otthon Alapítvány </c:v>
                </c:pt>
                <c:pt idx="14">
                  <c:v>Patrónus Egyesület </c:v>
                </c:pt>
                <c:pt idx="15">
                  <c:v>Összefogás Nonprofit Kft </c:v>
                </c:pt>
                <c:pt idx="16">
                  <c:v>Ők is a Mi Gyermekeink Alapítvány</c:v>
                </c:pt>
                <c:pt idx="17">
                  <c:v>Otthon XVI. Alapaítvány</c:v>
                </c:pt>
                <c:pt idx="18">
                  <c:v>Nem Adom Fel Alapítvány</c:v>
                </c:pt>
                <c:pt idx="19">
                  <c:v>Mécses Egyesület</c:v>
                </c:pt>
                <c:pt idx="20">
                  <c:v>Magyar Williams Szindróma Társaság </c:v>
                </c:pt>
                <c:pt idx="21">
                  <c:v>Magyar Rett Szindróma Alapítvány </c:v>
                </c:pt>
                <c:pt idx="22">
                  <c:v>Magyar Down Alapítvány 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2017-07-25).xls]2002'!$P$32:$P$54</c:f>
            </c:numRef>
          </c:val>
          <c:shape val="box"/>
          <c:extLst>
            <c:ext xmlns:c16="http://schemas.microsoft.com/office/drawing/2014/chart" uri="{C3380CC4-5D6E-409C-BE32-E72D297353CC}">
              <c16:uniqueId val="{00000000-E42A-4990-B584-9008748851B2}"/>
            </c:ext>
          </c:extLst>
        </c:ser>
        <c:ser>
          <c:idx val="1"/>
          <c:order val="1"/>
          <c:invertIfNegative val="0"/>
          <c:cat>
            <c:strRef>
              <c:f>'[összesített tám. (KATI-PC''s conflicted copy 2017-03-07 (1)) (EVA-PC''s conflicted copy 2017-03-07) (DESKTOP-JK49J8G''s conflicted copy 2017-07-25).xls]2002'!$O$32:$O$54</c:f>
              <c:strCache>
                <c:ptCount val="23"/>
                <c:pt idx="0">
                  <c:v>Vésztői Sérült Gyermekekért Egyesület</c:v>
                </c:pt>
                <c:pt idx="1">
                  <c:v>Vass Miklós Egyesület</c:v>
                </c:pt>
                <c:pt idx="2">
                  <c:v>Tovább Élni Egyesület</c:v>
                </c:pt>
                <c:pt idx="3">
                  <c:v>Tómalom-Híd Alapítvány </c:v>
                </c:pt>
                <c:pt idx="4">
                  <c:v>Szülők Fóruma Egyesület </c:v>
                </c:pt>
                <c:pt idx="5">
                  <c:v>Szoc.Gyermjóléti és Eü.Szolg. Fogy.Nappali Int. </c:v>
                </c:pt>
                <c:pt idx="6">
                  <c:v>Szimbiózis Alapítvány  </c:v>
                </c:pt>
                <c:pt idx="7">
                  <c:v>Szép Jelen Alapítvány</c:v>
                </c:pt>
                <c:pt idx="8">
                  <c:v>Szegedi Korai Fejl. Támogató Alapítvány</c:v>
                </c:pt>
                <c:pt idx="9">
                  <c:v>Summa Vitae Alapítvány</c:v>
                </c:pt>
                <c:pt idx="10">
                  <c:v>Strázsa Tanya Szociális Szövetkezet </c:v>
                </c:pt>
                <c:pt idx="11">
                  <c:v>Sérültekért Alapítvány</c:v>
                </c:pt>
                <c:pt idx="12">
                  <c:v>Regens Wagner Alapítvány </c:v>
                </c:pt>
                <c:pt idx="13">
                  <c:v>Pécsi Napközi Otthon Alapítvány </c:v>
                </c:pt>
                <c:pt idx="14">
                  <c:v>Patrónus Egyesület </c:v>
                </c:pt>
                <c:pt idx="15">
                  <c:v>Összefogás Nonprofit Kft </c:v>
                </c:pt>
                <c:pt idx="16">
                  <c:v>Ők is a Mi Gyermekeink Alapítvány</c:v>
                </c:pt>
                <c:pt idx="17">
                  <c:v>Otthon XVI. Alapaítvány</c:v>
                </c:pt>
                <c:pt idx="18">
                  <c:v>Nem Adom Fel Alapítvány</c:v>
                </c:pt>
                <c:pt idx="19">
                  <c:v>Mécses Egyesület</c:v>
                </c:pt>
                <c:pt idx="20">
                  <c:v>Magyar Williams Szindróma Társaság </c:v>
                </c:pt>
                <c:pt idx="21">
                  <c:v>Magyar Rett Szindróma Alapítvány </c:v>
                </c:pt>
                <c:pt idx="22">
                  <c:v>Magyar Down Alapítvány 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2017-07-25).xls]2002'!$Q$32:$Q$54</c:f>
            </c:numRef>
          </c:val>
          <c:shape val="box"/>
          <c:extLst>
            <c:ext xmlns:c16="http://schemas.microsoft.com/office/drawing/2014/chart" uri="{C3380CC4-5D6E-409C-BE32-E72D297353CC}">
              <c16:uniqueId val="{00000001-E42A-4990-B584-9008748851B2}"/>
            </c:ext>
          </c:extLst>
        </c:ser>
        <c:ser>
          <c:idx val="2"/>
          <c:order val="2"/>
          <c:invertIfNegative val="0"/>
          <c:cat>
            <c:strRef>
              <c:f>'[összesített tám. (KATI-PC''s conflicted copy 2017-03-07 (1)) (EVA-PC''s conflicted copy 2017-03-07) (DESKTOP-JK49J8G''s conflicted copy 2017-07-25).xls]2002'!$O$32:$O$54</c:f>
              <c:strCache>
                <c:ptCount val="23"/>
                <c:pt idx="0">
                  <c:v>Vésztői Sérült Gyermekekért Egyesület</c:v>
                </c:pt>
                <c:pt idx="1">
                  <c:v>Vass Miklós Egyesület</c:v>
                </c:pt>
                <c:pt idx="2">
                  <c:v>Tovább Élni Egyesület</c:v>
                </c:pt>
                <c:pt idx="3">
                  <c:v>Tómalom-Híd Alapítvány </c:v>
                </c:pt>
                <c:pt idx="4">
                  <c:v>Szülők Fóruma Egyesület </c:v>
                </c:pt>
                <c:pt idx="5">
                  <c:v>Szoc.Gyermjóléti és Eü.Szolg. Fogy.Nappali Int. </c:v>
                </c:pt>
                <c:pt idx="6">
                  <c:v>Szimbiózis Alapítvány  </c:v>
                </c:pt>
                <c:pt idx="7">
                  <c:v>Szép Jelen Alapítvány</c:v>
                </c:pt>
                <c:pt idx="8">
                  <c:v>Szegedi Korai Fejl. Támogató Alapítvány</c:v>
                </c:pt>
                <c:pt idx="9">
                  <c:v>Summa Vitae Alapítvány</c:v>
                </c:pt>
                <c:pt idx="10">
                  <c:v>Strázsa Tanya Szociális Szövetkezet </c:v>
                </c:pt>
                <c:pt idx="11">
                  <c:v>Sérültekért Alapítvány</c:v>
                </c:pt>
                <c:pt idx="12">
                  <c:v>Regens Wagner Alapítvány </c:v>
                </c:pt>
                <c:pt idx="13">
                  <c:v>Pécsi Napközi Otthon Alapítvány </c:v>
                </c:pt>
                <c:pt idx="14">
                  <c:v>Patrónus Egyesület </c:v>
                </c:pt>
                <c:pt idx="15">
                  <c:v>Összefogás Nonprofit Kft </c:v>
                </c:pt>
                <c:pt idx="16">
                  <c:v>Ők is a Mi Gyermekeink Alapítvány</c:v>
                </c:pt>
                <c:pt idx="17">
                  <c:v>Otthon XVI. Alapaítvány</c:v>
                </c:pt>
                <c:pt idx="18">
                  <c:v>Nem Adom Fel Alapítvány</c:v>
                </c:pt>
                <c:pt idx="19">
                  <c:v>Mécses Egyesület</c:v>
                </c:pt>
                <c:pt idx="20">
                  <c:v>Magyar Williams Szindróma Társaság </c:v>
                </c:pt>
                <c:pt idx="21">
                  <c:v>Magyar Rett Szindróma Alapítvány </c:v>
                </c:pt>
                <c:pt idx="22">
                  <c:v>Magyar Down Alapítvány 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2017-07-25).xls]2002'!$R$32:$R$54</c:f>
            </c:numRef>
          </c:val>
          <c:shape val="box"/>
          <c:extLst>
            <c:ext xmlns:c16="http://schemas.microsoft.com/office/drawing/2014/chart" uri="{C3380CC4-5D6E-409C-BE32-E72D297353CC}">
              <c16:uniqueId val="{00000002-E42A-4990-B584-9008748851B2}"/>
            </c:ext>
          </c:extLst>
        </c:ser>
        <c:ser>
          <c:idx val="3"/>
          <c:order val="3"/>
          <c:invertIfNegative val="0"/>
          <c:cat>
            <c:strRef>
              <c:f>'[összesített tám. (KATI-PC''s conflicted copy 2017-03-07 (1)) (EVA-PC''s conflicted copy 2017-03-07) (DESKTOP-JK49J8G''s conflicted copy 2017-07-25).xls]2002'!$O$32:$O$54</c:f>
              <c:strCache>
                <c:ptCount val="23"/>
                <c:pt idx="0">
                  <c:v>Vésztői Sérült Gyermekekért Egyesület</c:v>
                </c:pt>
                <c:pt idx="1">
                  <c:v>Vass Miklós Egyesület</c:v>
                </c:pt>
                <c:pt idx="2">
                  <c:v>Tovább Élni Egyesület</c:v>
                </c:pt>
                <c:pt idx="3">
                  <c:v>Tómalom-Híd Alapítvány </c:v>
                </c:pt>
                <c:pt idx="4">
                  <c:v>Szülők Fóruma Egyesület </c:v>
                </c:pt>
                <c:pt idx="5">
                  <c:v>Szoc.Gyermjóléti és Eü.Szolg. Fogy.Nappali Int. </c:v>
                </c:pt>
                <c:pt idx="6">
                  <c:v>Szimbiózis Alapítvány  </c:v>
                </c:pt>
                <c:pt idx="7">
                  <c:v>Szép Jelen Alapítvány</c:v>
                </c:pt>
                <c:pt idx="8">
                  <c:v>Szegedi Korai Fejl. Támogató Alapítvány</c:v>
                </c:pt>
                <c:pt idx="9">
                  <c:v>Summa Vitae Alapítvány</c:v>
                </c:pt>
                <c:pt idx="10">
                  <c:v>Strázsa Tanya Szociális Szövetkezet </c:v>
                </c:pt>
                <c:pt idx="11">
                  <c:v>Sérültekért Alapítvány</c:v>
                </c:pt>
                <c:pt idx="12">
                  <c:v>Regens Wagner Alapítvány </c:v>
                </c:pt>
                <c:pt idx="13">
                  <c:v>Pécsi Napközi Otthon Alapítvány </c:v>
                </c:pt>
                <c:pt idx="14">
                  <c:v>Patrónus Egyesület </c:v>
                </c:pt>
                <c:pt idx="15">
                  <c:v>Összefogás Nonprofit Kft </c:v>
                </c:pt>
                <c:pt idx="16">
                  <c:v>Ők is a Mi Gyermekeink Alapítvány</c:v>
                </c:pt>
                <c:pt idx="17">
                  <c:v>Otthon XVI. Alapaítvány</c:v>
                </c:pt>
                <c:pt idx="18">
                  <c:v>Nem Adom Fel Alapítvány</c:v>
                </c:pt>
                <c:pt idx="19">
                  <c:v>Mécses Egyesület</c:v>
                </c:pt>
                <c:pt idx="20">
                  <c:v>Magyar Williams Szindróma Társaság </c:v>
                </c:pt>
                <c:pt idx="21">
                  <c:v>Magyar Rett Szindróma Alapítvány </c:v>
                </c:pt>
                <c:pt idx="22">
                  <c:v>Magyar Down Alapítvány 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2017-07-25).xls]2002'!$S$32:$S$54</c:f>
            </c:numRef>
          </c:val>
          <c:shape val="box"/>
          <c:extLst>
            <c:ext xmlns:c16="http://schemas.microsoft.com/office/drawing/2014/chart" uri="{C3380CC4-5D6E-409C-BE32-E72D297353CC}">
              <c16:uniqueId val="{00000003-E42A-4990-B584-9008748851B2}"/>
            </c:ext>
          </c:extLst>
        </c:ser>
        <c:ser>
          <c:idx val="4"/>
          <c:order val="4"/>
          <c:invertIfNegative val="0"/>
          <c:cat>
            <c:strRef>
              <c:f>'[összesített tám. (KATI-PC''s conflicted copy 2017-03-07 (1)) (EVA-PC''s conflicted copy 2017-03-07) (DESKTOP-JK49J8G''s conflicted copy 2017-07-25).xls]2002'!$O$32:$O$54</c:f>
              <c:strCache>
                <c:ptCount val="23"/>
                <c:pt idx="0">
                  <c:v>Vésztői Sérült Gyermekekért Egyesület</c:v>
                </c:pt>
                <c:pt idx="1">
                  <c:v>Vass Miklós Egyesület</c:v>
                </c:pt>
                <c:pt idx="2">
                  <c:v>Tovább Élni Egyesület</c:v>
                </c:pt>
                <c:pt idx="3">
                  <c:v>Tómalom-Híd Alapítvány </c:v>
                </c:pt>
                <c:pt idx="4">
                  <c:v>Szülők Fóruma Egyesület </c:v>
                </c:pt>
                <c:pt idx="5">
                  <c:v>Szoc.Gyermjóléti és Eü.Szolg. Fogy.Nappali Int. </c:v>
                </c:pt>
                <c:pt idx="6">
                  <c:v>Szimbiózis Alapítvány  </c:v>
                </c:pt>
                <c:pt idx="7">
                  <c:v>Szép Jelen Alapítvány</c:v>
                </c:pt>
                <c:pt idx="8">
                  <c:v>Szegedi Korai Fejl. Támogató Alapítvány</c:v>
                </c:pt>
                <c:pt idx="9">
                  <c:v>Summa Vitae Alapítvány</c:v>
                </c:pt>
                <c:pt idx="10">
                  <c:v>Strázsa Tanya Szociális Szövetkezet </c:v>
                </c:pt>
                <c:pt idx="11">
                  <c:v>Sérültekért Alapítvány</c:v>
                </c:pt>
                <c:pt idx="12">
                  <c:v>Regens Wagner Alapítvány </c:v>
                </c:pt>
                <c:pt idx="13">
                  <c:v>Pécsi Napközi Otthon Alapítvány </c:v>
                </c:pt>
                <c:pt idx="14">
                  <c:v>Patrónus Egyesület </c:v>
                </c:pt>
                <c:pt idx="15">
                  <c:v>Összefogás Nonprofit Kft </c:v>
                </c:pt>
                <c:pt idx="16">
                  <c:v>Ők is a Mi Gyermekeink Alapítvány</c:v>
                </c:pt>
                <c:pt idx="17">
                  <c:v>Otthon XVI. Alapaítvány</c:v>
                </c:pt>
                <c:pt idx="18">
                  <c:v>Nem Adom Fel Alapítvány</c:v>
                </c:pt>
                <c:pt idx="19">
                  <c:v>Mécses Egyesület</c:v>
                </c:pt>
                <c:pt idx="20">
                  <c:v>Magyar Williams Szindróma Társaság </c:v>
                </c:pt>
                <c:pt idx="21">
                  <c:v>Magyar Rett Szindróma Alapítvány </c:v>
                </c:pt>
                <c:pt idx="22">
                  <c:v>Magyar Down Alapítvány 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2017-07-25).xls]2002'!$T$32:$T$54</c:f>
            </c:numRef>
          </c:val>
          <c:shape val="box"/>
          <c:extLst>
            <c:ext xmlns:c16="http://schemas.microsoft.com/office/drawing/2014/chart" uri="{C3380CC4-5D6E-409C-BE32-E72D297353CC}">
              <c16:uniqueId val="{00000004-E42A-4990-B584-9008748851B2}"/>
            </c:ext>
          </c:extLst>
        </c:ser>
        <c:ser>
          <c:idx val="5"/>
          <c:order val="5"/>
          <c:invertIfNegative val="0"/>
          <c:cat>
            <c:strRef>
              <c:f>'[összesített tám. (KATI-PC''s conflicted copy 2017-03-07 (1)) (EVA-PC''s conflicted copy 2017-03-07) (DESKTOP-JK49J8G''s conflicted copy 2017-07-25).xls]2002'!$O$32:$O$54</c:f>
              <c:strCache>
                <c:ptCount val="23"/>
                <c:pt idx="0">
                  <c:v>Vésztői Sérült Gyermekekért Egyesület</c:v>
                </c:pt>
                <c:pt idx="1">
                  <c:v>Vass Miklós Egyesület</c:v>
                </c:pt>
                <c:pt idx="2">
                  <c:v>Tovább Élni Egyesület</c:v>
                </c:pt>
                <c:pt idx="3">
                  <c:v>Tómalom-Híd Alapítvány </c:v>
                </c:pt>
                <c:pt idx="4">
                  <c:v>Szülők Fóruma Egyesület </c:v>
                </c:pt>
                <c:pt idx="5">
                  <c:v>Szoc.Gyermjóléti és Eü.Szolg. Fogy.Nappali Int. </c:v>
                </c:pt>
                <c:pt idx="6">
                  <c:v>Szimbiózis Alapítvány  </c:v>
                </c:pt>
                <c:pt idx="7">
                  <c:v>Szép Jelen Alapítvány</c:v>
                </c:pt>
                <c:pt idx="8">
                  <c:v>Szegedi Korai Fejl. Támogató Alapítvány</c:v>
                </c:pt>
                <c:pt idx="9">
                  <c:v>Summa Vitae Alapítvány</c:v>
                </c:pt>
                <c:pt idx="10">
                  <c:v>Strázsa Tanya Szociális Szövetkezet </c:v>
                </c:pt>
                <c:pt idx="11">
                  <c:v>Sérültekért Alapítvány</c:v>
                </c:pt>
                <c:pt idx="12">
                  <c:v>Regens Wagner Alapítvány </c:v>
                </c:pt>
                <c:pt idx="13">
                  <c:v>Pécsi Napközi Otthon Alapítvány </c:v>
                </c:pt>
                <c:pt idx="14">
                  <c:v>Patrónus Egyesület </c:v>
                </c:pt>
                <c:pt idx="15">
                  <c:v>Összefogás Nonprofit Kft </c:v>
                </c:pt>
                <c:pt idx="16">
                  <c:v>Ők is a Mi Gyermekeink Alapítvány</c:v>
                </c:pt>
                <c:pt idx="17">
                  <c:v>Otthon XVI. Alapaítvány</c:v>
                </c:pt>
                <c:pt idx="18">
                  <c:v>Nem Adom Fel Alapítvány</c:v>
                </c:pt>
                <c:pt idx="19">
                  <c:v>Mécses Egyesület</c:v>
                </c:pt>
                <c:pt idx="20">
                  <c:v>Magyar Williams Szindróma Társaság </c:v>
                </c:pt>
                <c:pt idx="21">
                  <c:v>Magyar Rett Szindróma Alapítvány </c:v>
                </c:pt>
                <c:pt idx="22">
                  <c:v>Magyar Down Alapítvány 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2017-07-25).xls]2002'!$U$32:$U$54</c:f>
            </c:numRef>
          </c:val>
          <c:shape val="box"/>
          <c:extLst>
            <c:ext xmlns:c16="http://schemas.microsoft.com/office/drawing/2014/chart" uri="{C3380CC4-5D6E-409C-BE32-E72D297353CC}">
              <c16:uniqueId val="{00000005-E42A-4990-B584-9008748851B2}"/>
            </c:ext>
          </c:extLst>
        </c:ser>
        <c:ser>
          <c:idx val="6"/>
          <c:order val="6"/>
          <c:invertIfNegative val="0"/>
          <c:cat>
            <c:strRef>
              <c:f>'[összesített tám. (KATI-PC''s conflicted copy 2017-03-07 (1)) (EVA-PC''s conflicted copy 2017-03-07) (DESKTOP-JK49J8G''s conflicted copy 2017-07-25).xls]2002'!$O$32:$O$54</c:f>
              <c:strCache>
                <c:ptCount val="23"/>
                <c:pt idx="0">
                  <c:v>Vésztői Sérült Gyermekekért Egyesület</c:v>
                </c:pt>
                <c:pt idx="1">
                  <c:v>Vass Miklós Egyesület</c:v>
                </c:pt>
                <c:pt idx="2">
                  <c:v>Tovább Élni Egyesület</c:v>
                </c:pt>
                <c:pt idx="3">
                  <c:v>Tómalom-Híd Alapítvány </c:v>
                </c:pt>
                <c:pt idx="4">
                  <c:v>Szülők Fóruma Egyesület </c:v>
                </c:pt>
                <c:pt idx="5">
                  <c:v>Szoc.Gyermjóléti és Eü.Szolg. Fogy.Nappali Int. </c:v>
                </c:pt>
                <c:pt idx="6">
                  <c:v>Szimbiózis Alapítvány  </c:v>
                </c:pt>
                <c:pt idx="7">
                  <c:v>Szép Jelen Alapítvány</c:v>
                </c:pt>
                <c:pt idx="8">
                  <c:v>Szegedi Korai Fejl. Támogató Alapítvány</c:v>
                </c:pt>
                <c:pt idx="9">
                  <c:v>Summa Vitae Alapítvány</c:v>
                </c:pt>
                <c:pt idx="10">
                  <c:v>Strázsa Tanya Szociális Szövetkezet </c:v>
                </c:pt>
                <c:pt idx="11">
                  <c:v>Sérültekért Alapítvány</c:v>
                </c:pt>
                <c:pt idx="12">
                  <c:v>Regens Wagner Alapítvány </c:v>
                </c:pt>
                <c:pt idx="13">
                  <c:v>Pécsi Napközi Otthon Alapítvány </c:v>
                </c:pt>
                <c:pt idx="14">
                  <c:v>Patrónus Egyesület </c:v>
                </c:pt>
                <c:pt idx="15">
                  <c:v>Összefogás Nonprofit Kft </c:v>
                </c:pt>
                <c:pt idx="16">
                  <c:v>Ők is a Mi Gyermekeink Alapítvány</c:v>
                </c:pt>
                <c:pt idx="17">
                  <c:v>Otthon XVI. Alapaítvány</c:v>
                </c:pt>
                <c:pt idx="18">
                  <c:v>Nem Adom Fel Alapítvány</c:v>
                </c:pt>
                <c:pt idx="19">
                  <c:v>Mécses Egyesület</c:v>
                </c:pt>
                <c:pt idx="20">
                  <c:v>Magyar Williams Szindróma Társaság </c:v>
                </c:pt>
                <c:pt idx="21">
                  <c:v>Magyar Rett Szindróma Alapítvány </c:v>
                </c:pt>
                <c:pt idx="22">
                  <c:v>Magyar Down Alapítvány 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2017-07-25).xls]2002'!$V$32:$V$54</c:f>
            </c:numRef>
          </c:val>
          <c:shape val="box"/>
          <c:extLst>
            <c:ext xmlns:c16="http://schemas.microsoft.com/office/drawing/2014/chart" uri="{C3380CC4-5D6E-409C-BE32-E72D297353CC}">
              <c16:uniqueId val="{00000006-E42A-4990-B584-9008748851B2}"/>
            </c:ext>
          </c:extLst>
        </c:ser>
        <c:ser>
          <c:idx val="7"/>
          <c:order val="7"/>
          <c:spPr>
            <a:solidFill>
              <a:srgbClr val="C00000"/>
            </a:solidFill>
          </c:spPr>
          <c:invertIfNegative val="0"/>
          <c:cat>
            <c:strRef>
              <c:f>'[összesített tám. (KATI-PC''s conflicted copy 2017-03-07 (1)) (EVA-PC''s conflicted copy 2017-03-07) (DESKTOP-JK49J8G''s conflicted copy 2017-07-25).xls]2002'!$O$32:$O$54</c:f>
              <c:strCache>
                <c:ptCount val="23"/>
                <c:pt idx="0">
                  <c:v>Vésztői Sérült Gyermekekért Egyesület</c:v>
                </c:pt>
                <c:pt idx="1">
                  <c:v>Vass Miklós Egyesület</c:v>
                </c:pt>
                <c:pt idx="2">
                  <c:v>Tovább Élni Egyesület</c:v>
                </c:pt>
                <c:pt idx="3">
                  <c:v>Tómalom-Híd Alapítvány </c:v>
                </c:pt>
                <c:pt idx="4">
                  <c:v>Szülők Fóruma Egyesület </c:v>
                </c:pt>
                <c:pt idx="5">
                  <c:v>Szoc.Gyermjóléti és Eü.Szolg. Fogy.Nappali Int. </c:v>
                </c:pt>
                <c:pt idx="6">
                  <c:v>Szimbiózis Alapítvány  </c:v>
                </c:pt>
                <c:pt idx="7">
                  <c:v>Szép Jelen Alapítvány</c:v>
                </c:pt>
                <c:pt idx="8">
                  <c:v>Szegedi Korai Fejl. Támogató Alapítvány</c:v>
                </c:pt>
                <c:pt idx="9">
                  <c:v>Summa Vitae Alapítvány</c:v>
                </c:pt>
                <c:pt idx="10">
                  <c:v>Strázsa Tanya Szociális Szövetkezet </c:v>
                </c:pt>
                <c:pt idx="11">
                  <c:v>Sérültekért Alapítvány</c:v>
                </c:pt>
                <c:pt idx="12">
                  <c:v>Regens Wagner Alapítvány </c:v>
                </c:pt>
                <c:pt idx="13">
                  <c:v>Pécsi Napközi Otthon Alapítvány </c:v>
                </c:pt>
                <c:pt idx="14">
                  <c:v>Patrónus Egyesület </c:v>
                </c:pt>
                <c:pt idx="15">
                  <c:v>Összefogás Nonprofit Kft </c:v>
                </c:pt>
                <c:pt idx="16">
                  <c:v>Ők is a Mi Gyermekeink Alapítvány</c:v>
                </c:pt>
                <c:pt idx="17">
                  <c:v>Otthon XVI. Alapaítvány</c:v>
                </c:pt>
                <c:pt idx="18">
                  <c:v>Nem Adom Fel Alapítvány</c:v>
                </c:pt>
                <c:pt idx="19">
                  <c:v>Mécses Egyesület</c:v>
                </c:pt>
                <c:pt idx="20">
                  <c:v>Magyar Williams Szindróma Társaság </c:v>
                </c:pt>
                <c:pt idx="21">
                  <c:v>Magyar Rett Szindróma Alapítvány </c:v>
                </c:pt>
                <c:pt idx="22">
                  <c:v>Magyar Down Alapítvány </c:v>
                </c:pt>
              </c:strCache>
            </c:strRef>
          </c:cat>
          <c:val>
            <c:numRef>
              <c:f>'[összesített tám. (KATI-PC''s conflicted copy 2017-03-07 (1)) (EVA-PC''s conflicted copy 2017-03-07) (DESKTOP-JK49J8G''s conflicted copy 2017-07-25).xls]2002'!$W$32:$W$54</c:f>
              <c:numCache>
                <c:formatCode>#,##0</c:formatCode>
                <c:ptCount val="23"/>
                <c:pt idx="0">
                  <c:v>3559780</c:v>
                </c:pt>
                <c:pt idx="1">
                  <c:v>710000</c:v>
                </c:pt>
                <c:pt idx="2">
                  <c:v>500000</c:v>
                </c:pt>
                <c:pt idx="3">
                  <c:v>300000</c:v>
                </c:pt>
                <c:pt idx="4">
                  <c:v>1381000</c:v>
                </c:pt>
                <c:pt idx="5">
                  <c:v>1812900</c:v>
                </c:pt>
                <c:pt idx="6">
                  <c:v>2537900</c:v>
                </c:pt>
                <c:pt idx="7">
                  <c:v>795725</c:v>
                </c:pt>
                <c:pt idx="8">
                  <c:v>3511850</c:v>
                </c:pt>
                <c:pt idx="9">
                  <c:v>3330500</c:v>
                </c:pt>
                <c:pt idx="10">
                  <c:v>1804400</c:v>
                </c:pt>
                <c:pt idx="11">
                  <c:v>3266690</c:v>
                </c:pt>
                <c:pt idx="12">
                  <c:v>3348010</c:v>
                </c:pt>
                <c:pt idx="13">
                  <c:v>2216340</c:v>
                </c:pt>
                <c:pt idx="14">
                  <c:v>3298270</c:v>
                </c:pt>
                <c:pt idx="15">
                  <c:v>2857860</c:v>
                </c:pt>
                <c:pt idx="16">
                  <c:v>894250</c:v>
                </c:pt>
                <c:pt idx="17">
                  <c:v>3236900</c:v>
                </c:pt>
                <c:pt idx="18">
                  <c:v>2316820</c:v>
                </c:pt>
                <c:pt idx="19">
                  <c:v>817900</c:v>
                </c:pt>
                <c:pt idx="20">
                  <c:v>1100000</c:v>
                </c:pt>
                <c:pt idx="21">
                  <c:v>1219000</c:v>
                </c:pt>
                <c:pt idx="22">
                  <c:v>1215000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42A-4990-B584-900874885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7076736"/>
        <c:axId val="207107200"/>
        <c:axId val="0"/>
      </c:bar3DChart>
      <c:catAx>
        <c:axId val="2070767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/>
            </a:pPr>
            <a:endParaRPr lang="hu-HU"/>
          </a:p>
        </c:txPr>
        <c:crossAx val="207107200"/>
        <c:crosses val="autoZero"/>
        <c:auto val="1"/>
        <c:lblAlgn val="ctr"/>
        <c:lblOffset val="100"/>
        <c:noMultiLvlLbl val="0"/>
      </c:catAx>
      <c:valAx>
        <c:axId val="207107200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crossAx val="2070767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73962794124418"/>
          <c:y val="9.3366227997495332E-2"/>
          <c:w val="0.46612308329879815"/>
          <c:h val="0.89464250915054067"/>
        </c:manualLayout>
      </c:layout>
      <c:doughnutChart>
        <c:varyColors val="1"/>
        <c:ser>
          <c:idx val="0"/>
          <c:order val="0"/>
          <c:explosion val="3"/>
          <c:dLbls>
            <c:dLbl>
              <c:idx val="0"/>
              <c:layout>
                <c:manualLayout>
                  <c:x val="2.7777777777777776E-2"/>
                  <c:y val="-0.1374956307631394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2011.;</a:t>
                    </a:r>
                    <a:endParaRPr lang="hu-HU" dirty="0"/>
                  </a:p>
                  <a:p>
                    <a:r>
                      <a:rPr lang="en-US" dirty="0"/>
                      <a:t>1475100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77-46EC-A461-1144DDEC34A1}"/>
                </c:ext>
              </c:extLst>
            </c:dLbl>
            <c:dLbl>
              <c:idx val="1"/>
              <c:layout>
                <c:manualLayout>
                  <c:x val="5.8479532163742687E-2"/>
                  <c:y val="-0.14871976388666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2012.; </a:t>
                    </a:r>
                    <a:endParaRPr lang="hu-HU" dirty="0"/>
                  </a:p>
                  <a:p>
                    <a:r>
                      <a:rPr lang="en-US" dirty="0"/>
                      <a:t>1144850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77-46EC-A461-1144DDEC34A1}"/>
                </c:ext>
              </c:extLst>
            </c:dLbl>
            <c:dLbl>
              <c:idx val="2"/>
              <c:layout>
                <c:manualLayout>
                  <c:x val="9.0643274853801165E-2"/>
                  <c:y val="-0.103823231392574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77-46EC-A461-1144DDEC34A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2014.; </a:t>
                    </a:r>
                    <a:endParaRPr lang="hu-HU"/>
                  </a:p>
                  <a:p>
                    <a:r>
                      <a:rPr lang="en-US"/>
                      <a:t>4002160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77-46EC-A461-1144DDEC34A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2015.; </a:t>
                    </a:r>
                    <a:endParaRPr lang="hu-HU"/>
                  </a:p>
                  <a:p>
                    <a:r>
                      <a:rPr lang="en-US"/>
                      <a:t>6147434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77-46EC-A461-1144DDEC34A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2016.; </a:t>
                    </a:r>
                    <a:endParaRPr lang="hu-HU"/>
                  </a:p>
                  <a:p>
                    <a:r>
                      <a:rPr lang="en-US"/>
                      <a:t>7268800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577-46EC-A461-1144DDEC34A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2017.; </a:t>
                    </a:r>
                    <a:endParaRPr lang="hu-HU"/>
                  </a:p>
                  <a:p>
                    <a:r>
                      <a:rPr lang="en-US"/>
                      <a:t>8317380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577-46EC-A461-1144DDEC34A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Munka1!$A$56:$A$62</c:f>
              <c:strCache>
                <c:ptCount val="7"/>
                <c:pt idx="0">
                  <c:v>2011.</c:v>
                </c:pt>
                <c:pt idx="1">
                  <c:v>2012.</c:v>
                </c:pt>
                <c:pt idx="2">
                  <c:v>2013.</c:v>
                </c:pt>
                <c:pt idx="3">
                  <c:v>2014.</c:v>
                </c:pt>
                <c:pt idx="4">
                  <c:v>2015.</c:v>
                </c:pt>
                <c:pt idx="5">
                  <c:v>2016.</c:v>
                </c:pt>
                <c:pt idx="6">
                  <c:v>2017.</c:v>
                </c:pt>
              </c:strCache>
            </c:strRef>
          </c:cat>
          <c:val>
            <c:numRef>
              <c:f>Munka1!$B$56:$B$62</c:f>
              <c:numCache>
                <c:formatCode>General</c:formatCode>
                <c:ptCount val="7"/>
                <c:pt idx="0">
                  <c:v>1475100</c:v>
                </c:pt>
                <c:pt idx="1">
                  <c:v>1144850</c:v>
                </c:pt>
                <c:pt idx="2">
                  <c:v>493200</c:v>
                </c:pt>
                <c:pt idx="3">
                  <c:v>4002160</c:v>
                </c:pt>
                <c:pt idx="4">
                  <c:v>6147434</c:v>
                </c:pt>
                <c:pt idx="5">
                  <c:v>7268800</c:v>
                </c:pt>
                <c:pt idx="6">
                  <c:v>8317380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77-46EC-A461-1144DDEC34A1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9CC1921-DF74-4DB5-8516-FEE78A013266}" type="datetimeFigureOut">
              <a:rPr lang="en-US" smtClean="0"/>
              <a:pPr/>
              <a:t>9/15/2017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Mintaszöveg szerkesztése </a:t>
            </a:r>
          </a:p>
          <a:p>
            <a:pPr lvl="1"/>
            <a:r>
              <a:rPr lang="en-US"/>
              <a:t>Második szint</a:t>
            </a:r>
          </a:p>
          <a:p>
            <a:pPr lvl="2"/>
            <a:r>
              <a:rPr lang="en-US"/>
              <a:t>Harmadik szint</a:t>
            </a:r>
          </a:p>
          <a:p>
            <a:pPr lvl="3"/>
            <a:r>
              <a:rPr lang="en-US"/>
              <a:t>Negyedik szint</a:t>
            </a:r>
          </a:p>
          <a:p>
            <a:pPr lvl="4"/>
            <a:r>
              <a:rPr lang="en-US"/>
              <a:t>Ötödik szint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ED24B878-6DFB-4618-B68C-9AE072238B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135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200" y="1316037"/>
            <a:ext cx="42703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õ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õ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Friday, September 15,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dirty="0"/>
              <a:t>Mintaszöveg szerkesztése </a:t>
            </a:r>
          </a:p>
          <a:p>
            <a:pPr lvl="1"/>
            <a:r>
              <a:rPr lang="en-US" dirty="0"/>
              <a:t>Második szint</a:t>
            </a:r>
          </a:p>
          <a:p>
            <a:pPr lvl="2"/>
            <a:r>
              <a:rPr lang="en-US" dirty="0"/>
              <a:t>Harmadik szint</a:t>
            </a:r>
          </a:p>
          <a:p>
            <a:pPr lvl="3"/>
            <a:r>
              <a:rPr lang="en-US" dirty="0"/>
              <a:t>Negyedik szint</a:t>
            </a:r>
          </a:p>
          <a:p>
            <a:pPr lvl="4"/>
            <a:r>
              <a:rPr lang="en-US" dirty="0"/>
              <a:t>Ötödik szint</a:t>
            </a:r>
          </a:p>
          <a:p>
            <a:pPr lvl="5"/>
            <a:r>
              <a:rPr lang="en-US" dirty="0"/>
              <a:t>Hatodik szint</a:t>
            </a:r>
          </a:p>
          <a:p>
            <a:pPr lvl="6"/>
            <a:r>
              <a:rPr lang="en-US" dirty="0"/>
              <a:t>Hetedik szint</a:t>
            </a:r>
          </a:p>
          <a:p>
            <a:pPr lvl="7"/>
            <a:r>
              <a:rPr lang="en-US" dirty="0"/>
              <a:t>Nyolcadik szint</a:t>
            </a:r>
          </a:p>
          <a:p>
            <a:pPr lvl="8"/>
            <a:r>
              <a:rPr lang="en-US" dirty="0"/>
              <a:t>Kilencedik szint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Friday, September 15, 2017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dirty="0"/>
              <a:t>Mintacím szerkesztése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81000" y="3501008"/>
            <a:ext cx="8458200" cy="1656184"/>
          </a:xfrm>
        </p:spPr>
        <p:txBody>
          <a:bodyPr>
            <a:normAutofit/>
          </a:bodyPr>
          <a:lstStyle/>
          <a:p>
            <a:r>
              <a:rPr lang="hu-HU" b="1" kern="1200" cap="all" baseline="0" noProof="0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Mint támogatott és támogató</a:t>
            </a:r>
            <a:endParaRPr lang="hu-HU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381000" y="1052736"/>
            <a:ext cx="8458200" cy="1800200"/>
          </a:xfrm>
        </p:spPr>
        <p:txBody>
          <a:bodyPr>
            <a:noAutofit/>
          </a:bodyPr>
          <a:lstStyle/>
          <a:p>
            <a:pPr algn="ctr"/>
            <a:r>
              <a:rPr lang="hu-H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ÉTA Országos Szövetség</a:t>
            </a:r>
            <a:endParaRPr lang="hu-HU" sz="6200" b="1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B2CD5F-147A-464C-99E0-B363A44CF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Teljes támogatás alakulása 1998-2017</a:t>
            </a:r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491128"/>
              </p:ext>
            </p:extLst>
          </p:nvPr>
        </p:nvGraphicFramePr>
        <p:xfrm>
          <a:off x="251520" y="1052736"/>
          <a:ext cx="8686800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087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20 év támogatás megoszlása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421270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508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476566-F54A-4DA5-B32F-BB57FD8E7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Teljes támogatás megoszlása</a:t>
            </a: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84944"/>
              </p:ext>
            </p:extLst>
          </p:nvPr>
        </p:nvGraphicFramePr>
        <p:xfrm>
          <a:off x="323528" y="1556792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6280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noProof="0" dirty="0" err="1"/>
              <a:t>Továbbutalt</a:t>
            </a:r>
            <a:r>
              <a:rPr lang="hu-HU" noProof="0" dirty="0"/>
              <a:t> támogatások alakulása</a:t>
            </a:r>
          </a:p>
        </p:txBody>
      </p:sp>
      <p:graphicFrame>
        <p:nvGraphicFramePr>
          <p:cNvPr id="9" name="Tartalom helye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659116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b="1" dirty="0"/>
              <a:t>Tagszervezeti támogatások 2002-2008</a:t>
            </a: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737209"/>
              </p:ext>
            </p:extLst>
          </p:nvPr>
        </p:nvGraphicFramePr>
        <p:xfrm>
          <a:off x="304800" y="1268760"/>
          <a:ext cx="8686800" cy="51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7744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023302"/>
              </p:ext>
            </p:extLst>
          </p:nvPr>
        </p:nvGraphicFramePr>
        <p:xfrm>
          <a:off x="755576" y="836712"/>
          <a:ext cx="7776864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991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331578"/>
              </p:ext>
            </p:extLst>
          </p:nvPr>
        </p:nvGraphicFramePr>
        <p:xfrm>
          <a:off x="611560" y="620688"/>
          <a:ext cx="7848872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0894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b="1" dirty="0"/>
              <a:t>Tagszervezeti támogatások 2011-2017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925174"/>
              </p:ext>
            </p:extLst>
          </p:nvPr>
        </p:nvGraphicFramePr>
        <p:xfrm>
          <a:off x="304800" y="1554162"/>
          <a:ext cx="8686800" cy="4755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6600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767880"/>
              </p:ext>
            </p:extLst>
          </p:nvPr>
        </p:nvGraphicFramePr>
        <p:xfrm>
          <a:off x="395536" y="764704"/>
          <a:ext cx="813690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6127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71600"/>
          </a:xfrm>
        </p:spPr>
        <p:txBody>
          <a:bodyPr>
            <a:normAutofit fontScale="90000"/>
          </a:bodyPr>
          <a:lstStyle/>
          <a:p>
            <a:pPr algn="ctr"/>
            <a:r>
              <a:rPr lang="hu-HU" noProof="0" dirty="0"/>
              <a:t>Közvetett támogatások</a:t>
            </a:r>
            <a:br>
              <a:rPr lang="hu-HU" noProof="0" dirty="0"/>
            </a:br>
            <a:r>
              <a:rPr lang="hu-HU" dirty="0"/>
              <a:t>2011-2017</a:t>
            </a:r>
            <a:endParaRPr lang="hu-HU" noProof="0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294012"/>
              </p:ext>
            </p:extLst>
          </p:nvPr>
        </p:nvGraphicFramePr>
        <p:xfrm>
          <a:off x="323528" y="1484784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b="1" dirty="0">
                <a:cs typeface="Times New Roman" panose="02020603050405020304" pitchFamily="18" charset="0"/>
              </a:rPr>
              <a:t>Társadalomformáló, érdekérvényesítő tevékenység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988840"/>
            <a:ext cx="8686800" cy="4680520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/>
              <a:t>- </a:t>
            </a:r>
            <a:r>
              <a:rPr lang="hu-HU" sz="3600" b="1" dirty="0"/>
              <a:t>1999 óta „</a:t>
            </a:r>
            <a:r>
              <a:rPr lang="hu-HU" sz="3600" b="1" dirty="0" err="1"/>
              <a:t>ÉTA-Hírlevél</a:t>
            </a:r>
            <a:r>
              <a:rPr lang="hu-HU" sz="3600" b="1" dirty="0"/>
              <a:t>”…folyamatos</a:t>
            </a:r>
          </a:p>
          <a:p>
            <a:r>
              <a:rPr lang="hu-HU" sz="3600" b="1" dirty="0"/>
              <a:t>- 2002 óta „Vándorkiállítás”….folyamatos</a:t>
            </a:r>
          </a:p>
          <a:p>
            <a:r>
              <a:rPr lang="hu-HU" sz="3600" b="1" dirty="0"/>
              <a:t>- 2003 óta ÉTA Honlap….folyamatos</a:t>
            </a:r>
          </a:p>
          <a:p>
            <a:r>
              <a:rPr lang="hu-HU" sz="3600" b="1" dirty="0"/>
              <a:t>- 2008 óta „ÉTA- Agrárlánc”….</a:t>
            </a:r>
            <a:r>
              <a:rPr lang="hu-HU" sz="3600" b="1" dirty="0" err="1"/>
              <a:t>iróasztal</a:t>
            </a:r>
            <a:r>
              <a:rPr lang="hu-HU" sz="3600" b="1" dirty="0"/>
              <a:t> fiók</a:t>
            </a:r>
          </a:p>
          <a:p>
            <a:r>
              <a:rPr lang="hu-HU" sz="3600" b="1" dirty="0"/>
              <a:t>- 2011 óta Rekreációs </a:t>
            </a:r>
            <a:r>
              <a:rPr lang="hu-HU" sz="3600" b="1" dirty="0" err="1"/>
              <a:t>program..folyamatos</a:t>
            </a:r>
            <a:endParaRPr lang="hu-HU" sz="3600" b="1" dirty="0"/>
          </a:p>
          <a:p>
            <a:r>
              <a:rPr lang="hu-HU" sz="3600" b="1" dirty="0"/>
              <a:t>- 2011 óta „</a:t>
            </a:r>
            <a:r>
              <a:rPr lang="hu-HU" sz="3600" b="1" dirty="0" err="1"/>
              <a:t>Képzőműv</a:t>
            </a:r>
            <a:r>
              <a:rPr lang="hu-HU" sz="3600" b="1" dirty="0"/>
              <a:t>. Tábor”…folyamatos</a:t>
            </a:r>
          </a:p>
          <a:p>
            <a:r>
              <a:rPr lang="hu-HU" sz="3600" b="1" dirty="0"/>
              <a:t>- 2011 óta „</a:t>
            </a:r>
            <a:r>
              <a:rPr lang="hu-HU" sz="3600" b="1" dirty="0" err="1"/>
              <a:t>Pály.figyelő</a:t>
            </a:r>
            <a:r>
              <a:rPr lang="hu-HU" sz="3600" b="1" dirty="0"/>
              <a:t> </a:t>
            </a:r>
            <a:r>
              <a:rPr lang="hu-HU" sz="3600" b="1" dirty="0" err="1"/>
              <a:t>szolg</a:t>
            </a:r>
            <a:r>
              <a:rPr lang="hu-HU" sz="3600" b="1" dirty="0"/>
              <a:t>.”...’16ig </a:t>
            </a:r>
            <a:r>
              <a:rPr lang="hu-HU" sz="3600" b="1" dirty="0" err="1"/>
              <a:t>foly</a:t>
            </a:r>
            <a:r>
              <a:rPr lang="hu-HU" sz="3600" b="1" dirty="0"/>
              <a:t>.</a:t>
            </a:r>
          </a:p>
          <a:p>
            <a:r>
              <a:rPr lang="hu-HU" sz="3600" b="1" dirty="0"/>
              <a:t>- 2012 óta IFKKOT tag</a:t>
            </a:r>
          </a:p>
        </p:txBody>
      </p:sp>
    </p:spTree>
    <p:extLst>
      <p:ext uri="{BB962C8B-B14F-4D97-AF65-F5344CB8AC3E}">
        <p14:creationId xmlns:p14="http://schemas.microsoft.com/office/powerpoint/2010/main" val="3868546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/>
              <a:t>Társadalomformáló, érdekérvényesítő tevékenység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800" b="1" dirty="0"/>
              <a:t>- 2014 óta Családi mentálhigiénés </a:t>
            </a:r>
            <a:r>
              <a:rPr lang="hu-HU" sz="2800" b="1" dirty="0" err="1"/>
              <a:t>pr...foly</a:t>
            </a:r>
            <a:endParaRPr lang="hu-HU" sz="2800" b="1" dirty="0"/>
          </a:p>
          <a:p>
            <a:r>
              <a:rPr lang="hu-HU" sz="2800" b="1" dirty="0"/>
              <a:t>- 2014 óta „</a:t>
            </a:r>
            <a:r>
              <a:rPr lang="hu-HU" sz="2800" b="1" dirty="0" err="1"/>
              <a:t>Diákönk.és</a:t>
            </a:r>
            <a:r>
              <a:rPr lang="hu-HU" sz="2800" b="1" dirty="0"/>
              <a:t> Közösségi </a:t>
            </a:r>
            <a:r>
              <a:rPr lang="hu-HU" sz="2800" b="1" dirty="0" err="1"/>
              <a:t>Szolg</a:t>
            </a:r>
            <a:r>
              <a:rPr lang="hu-HU" sz="2800" b="1" dirty="0"/>
              <a:t>”….</a:t>
            </a:r>
            <a:r>
              <a:rPr lang="hu-HU" sz="2800" b="1" dirty="0" err="1"/>
              <a:t>foly</a:t>
            </a:r>
            <a:r>
              <a:rPr lang="hu-HU" sz="2800" b="1" dirty="0"/>
              <a:t>.</a:t>
            </a:r>
          </a:p>
          <a:p>
            <a:r>
              <a:rPr lang="hu-HU" sz="2800" b="1" dirty="0"/>
              <a:t>- 2015 óta „Út az Önálló Élethez” </a:t>
            </a:r>
            <a:r>
              <a:rPr lang="hu-HU" sz="2800" b="1" dirty="0" err="1"/>
              <a:t>pr</a:t>
            </a:r>
            <a:r>
              <a:rPr lang="hu-HU" sz="2800" b="1" dirty="0"/>
              <a:t>. …</a:t>
            </a:r>
            <a:r>
              <a:rPr lang="hu-HU" sz="2800" b="1" dirty="0" err="1"/>
              <a:t>foly</a:t>
            </a:r>
            <a:r>
              <a:rPr lang="hu-HU" sz="2800" dirty="0"/>
              <a:t>.</a:t>
            </a:r>
          </a:p>
          <a:p>
            <a:r>
              <a:rPr lang="hu-HU" sz="2800" dirty="0"/>
              <a:t>- </a:t>
            </a:r>
            <a:r>
              <a:rPr lang="hu-HU" sz="2800" b="1" dirty="0"/>
              <a:t>2016 óta közvetlen jogi szolgáltatás</a:t>
            </a:r>
            <a:endParaRPr lang="hu-HU" sz="2800" dirty="0"/>
          </a:p>
          <a:p>
            <a:r>
              <a:rPr lang="hu-HU" sz="2800" dirty="0"/>
              <a:t>- </a:t>
            </a:r>
            <a:r>
              <a:rPr lang="hu-HU" sz="2800" b="1" dirty="0"/>
              <a:t>2017 óta FESZT tag</a:t>
            </a:r>
          </a:p>
          <a:p>
            <a:r>
              <a:rPr lang="hu-HU" sz="2800" b="1" dirty="0"/>
              <a:t>- 2017 óta OFT tag</a:t>
            </a:r>
          </a:p>
          <a:p>
            <a:endParaRPr lang="hu-HU" sz="28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74102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204048"/>
          </a:xfrm>
        </p:spPr>
        <p:txBody>
          <a:bodyPr>
            <a:noAutofit/>
          </a:bodyPr>
          <a:lstStyle/>
          <a:p>
            <a:pPr algn="ctr"/>
            <a:r>
              <a:rPr lang="hu-HU" sz="8800" dirty="0"/>
              <a:t>Köszönöm </a:t>
            </a:r>
            <a:br>
              <a:rPr lang="hu-HU" sz="8800" dirty="0"/>
            </a:br>
            <a:r>
              <a:rPr lang="hu-HU" sz="8800" dirty="0"/>
              <a:t>figyelmüket!</a:t>
            </a:r>
          </a:p>
        </p:txBody>
      </p:sp>
    </p:spTree>
    <p:extLst>
      <p:ext uri="{BB962C8B-B14F-4D97-AF65-F5344CB8AC3E}">
        <p14:creationId xmlns:p14="http://schemas.microsoft.com/office/powerpoint/2010/main" val="30881764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76A54A5-9D43-409F-8C2D-5315A6C551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Pénzügyi eredmény – bemutató</Template>
  <TotalTime>0</TotalTime>
  <Words>187</Words>
  <Application>Microsoft Office PowerPoint</Application>
  <PresentationFormat>Diavetítés a képernyőre (4:3 oldalarány)</PresentationFormat>
  <Paragraphs>44</Paragraphs>
  <Slides>14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0" baseType="lpstr">
      <vt:lpstr>Calibri</vt:lpstr>
      <vt:lpstr>Franklin Gothic Book</vt:lpstr>
      <vt:lpstr>Franklin Gothic Medium</vt:lpstr>
      <vt:lpstr>Times New Roman</vt:lpstr>
      <vt:lpstr>Wingdings 2</vt:lpstr>
      <vt:lpstr>Túra</vt:lpstr>
      <vt:lpstr>Mint támogatott és támogató</vt:lpstr>
      <vt:lpstr>Teljes támogatás alakulása 1998-2017</vt:lpstr>
      <vt:lpstr>20 év támogatás megoszlása</vt:lpstr>
      <vt:lpstr>Teljes támogatás megoszlása</vt:lpstr>
      <vt:lpstr>Továbbutalt támogatások alakulása</vt:lpstr>
      <vt:lpstr>Tagszervezeti támogatások 2002-2008</vt:lpstr>
      <vt:lpstr>PowerPoint-bemutató</vt:lpstr>
      <vt:lpstr>PowerPoint-bemutató</vt:lpstr>
      <vt:lpstr>Tagszervezeti támogatások 2011-2017</vt:lpstr>
      <vt:lpstr>PowerPoint-bemutató</vt:lpstr>
      <vt:lpstr>Közvetett támogatások 2011-2017</vt:lpstr>
      <vt:lpstr>Társadalomformáló, érdekérvényesítő tevékenység</vt:lpstr>
      <vt:lpstr>Társadalomformáló, érdekérvényesítő tevékenység</vt:lpstr>
      <vt:lpstr>Köszönöm  figyelmüket!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2017-08-31T17:41:47Z</dcterms:created>
  <dcterms:modified xsi:type="dcterms:W3CDTF">2017-09-15T06:45:58Z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TC101671179990</vt:lpwstr>
  </property>
</Properties>
</file>