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7" r:id="rId4"/>
    <p:sldId id="271" r:id="rId5"/>
    <p:sldId id="268" r:id="rId6"/>
    <p:sldId id="269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0" r:id="rId18"/>
    <p:sldId id="282" r:id="rId19"/>
    <p:sldId id="284" r:id="rId20"/>
    <p:sldId id="283" r:id="rId21"/>
    <p:sldId id="287" r:id="rId22"/>
    <p:sldId id="285" r:id="rId23"/>
    <p:sldId id="286" r:id="rId24"/>
    <p:sldId id="289" r:id="rId25"/>
    <p:sldId id="288" r:id="rId26"/>
    <p:sldId id="290" r:id="rId27"/>
    <p:sldId id="291" r:id="rId28"/>
    <p:sldId id="292" r:id="rId29"/>
    <p:sldId id="26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5B03B536-3424-42D7-AAC7-AADF01BF770E}">
          <p14:sldIdLst>
            <p14:sldId id="256"/>
            <p14:sldId id="257"/>
            <p14:sldId id="267"/>
            <p14:sldId id="271"/>
            <p14:sldId id="268"/>
            <p14:sldId id="269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0"/>
            <p14:sldId id="282"/>
            <p14:sldId id="284"/>
            <p14:sldId id="283"/>
            <p14:sldId id="287"/>
            <p14:sldId id="285"/>
            <p14:sldId id="286"/>
            <p14:sldId id="289"/>
            <p14:sldId id="288"/>
            <p14:sldId id="290"/>
            <p14:sldId id="291"/>
            <p14:sldId id="292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06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73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716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6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7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549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880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344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3252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7746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41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0131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136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6472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0578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300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387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CE97C-7375-43B4-B41B-A66A09B9BB2D}" type="datetimeFigureOut">
              <a:rPr lang="hu-HU" smtClean="0"/>
              <a:t>2017. 09. 15.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EA220C-F7FD-4EFF-8B44-E1EB3C262A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308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 ?><Relationships xmlns="http://schemas.openxmlformats.org/package/2006/relationships"><Relationship Id="rId2" Target="../media/image2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 ?><Relationships xmlns="http://schemas.openxmlformats.org/package/2006/relationships"><Relationship Id="rId2" Target="../media/image3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6.xml.rels><?xml version="1.0" encoding="UTF-8" standalone="yes" ?><Relationships xmlns="http://schemas.openxmlformats.org/package/2006/relationships"><Relationship Id="rId2" Target="../media/image3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7.xml.rels><?xml version="1.0" encoding="UTF-8" standalone="yes" ?><Relationships xmlns="http://schemas.openxmlformats.org/package/2006/relationships"><Relationship Id="rId2" Target="../media/image3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2" Target="../media/image3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012C95-B712-4AB3-AB85-8D7C51050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0" y="972977"/>
            <a:ext cx="8915399" cy="2790103"/>
          </a:xfrm>
        </p:spPr>
        <p:txBody>
          <a:bodyPr>
            <a:noAutofit/>
          </a:bodyPr>
          <a:lstStyle/>
          <a:p>
            <a:pPr algn="ctr"/>
            <a:r>
              <a:rPr lang="hu-HU" sz="3600" b="1" dirty="0">
                <a:solidFill>
                  <a:srgbClr val="9C0602"/>
                </a:solidFill>
              </a:rPr>
              <a:t>Az ÉTA szakmai programjai 2012-2017</a:t>
            </a:r>
            <a:br>
              <a:rPr lang="hu-HU" sz="3600" b="1" dirty="0">
                <a:solidFill>
                  <a:srgbClr val="9C0602"/>
                </a:solidFill>
              </a:rPr>
            </a:br>
            <a:br>
              <a:rPr lang="hu-HU" sz="3600" b="1" dirty="0">
                <a:solidFill>
                  <a:srgbClr val="9C0602"/>
                </a:solidFill>
              </a:rPr>
            </a:br>
            <a:r>
              <a:rPr lang="hu-HU" sz="2000" b="1" dirty="0">
                <a:solidFill>
                  <a:srgbClr val="9C0602"/>
                </a:solidFill>
              </a:rPr>
              <a:t>Értelmi Sérülteket Szolgáló Társadalmi Szervezetek és Alapítványok</a:t>
            </a:r>
            <a:br>
              <a:rPr lang="hu-HU" sz="2000" b="1" dirty="0">
                <a:solidFill>
                  <a:srgbClr val="9C0602"/>
                </a:solidFill>
              </a:rPr>
            </a:br>
            <a:r>
              <a:rPr lang="hu-HU" sz="2000" b="1" dirty="0">
                <a:solidFill>
                  <a:srgbClr val="9C0602"/>
                </a:solidFill>
              </a:rPr>
              <a:t>Országos Szövetsége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2595AB3-E13C-4D6D-B099-CD10ECBD4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0" y="3973415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solidFill>
                  <a:srgbClr val="9C0602"/>
                </a:solidFill>
                <a:latin typeface="+mj-lt"/>
                <a:ea typeface="+mj-ea"/>
                <a:cs typeface="+mj-cs"/>
              </a:rPr>
              <a:t>*ÉTA Országos Szövetség*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3E62017-E12D-45A5-9B99-838ADE1FE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406" y="4468831"/>
            <a:ext cx="1538888" cy="1904048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0491F2ED-F03B-4B8C-8C8D-0E72FD131D2E}"/>
              </a:ext>
            </a:extLst>
          </p:cNvPr>
          <p:cNvSpPr txBox="1"/>
          <p:nvPr/>
        </p:nvSpPr>
        <p:spPr>
          <a:xfrm>
            <a:off x="8380520" y="6239714"/>
            <a:ext cx="4042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9C0602"/>
                </a:solidFill>
                <a:latin typeface="+mj-lt"/>
                <a:ea typeface="+mj-ea"/>
                <a:cs typeface="+mj-cs"/>
              </a:rPr>
              <a:t>Papp Ágnes, Klein Éva</a:t>
            </a:r>
          </a:p>
        </p:txBody>
      </p:sp>
    </p:spTree>
    <p:extLst>
      <p:ext uri="{BB962C8B-B14F-4D97-AF65-F5344CB8AC3E}">
        <p14:creationId xmlns:p14="http://schemas.microsoft.com/office/powerpoint/2010/main" val="390390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853576-8242-4ECA-AF23-A56DCC31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9C0602"/>
                </a:solidFill>
              </a:rPr>
              <a:t>Diák-önkéntes közösségi szolgálat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C90814-5DC6-4193-A6B3-317A32116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851" y="1905000"/>
            <a:ext cx="8915400" cy="2895600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sv-SE" b="1" dirty="0"/>
              <a:t>„Ha segítesz embertársadnak, magadat gazdagítod.” </a:t>
            </a:r>
            <a:endParaRPr lang="hu-HU" b="1" dirty="0"/>
          </a:p>
          <a:p>
            <a:pPr>
              <a:spcBef>
                <a:spcPts val="3000"/>
              </a:spcBef>
            </a:pPr>
            <a:endParaRPr lang="hu-HU" b="1" dirty="0"/>
          </a:p>
        </p:txBody>
      </p:sp>
      <p:pic>
        <p:nvPicPr>
          <p:cNvPr id="6" name="Picture 5" descr="67">
            <a:extLst>
              <a:ext uri="{FF2B5EF4-FFF2-40B4-BE49-F238E27FC236}">
                <a16:creationId xmlns:a16="http://schemas.microsoft.com/office/drawing/2014/main" id="{746C3E4A-A6E2-4186-978F-2ADD8C855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24" y="2646616"/>
            <a:ext cx="4636128" cy="309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65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DEF2B6-5701-452D-BFF4-6CA44F0A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fő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E79A81-0D9F-477C-B01F-0A6A7B1BA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fogyatékossággal élő személy vagy őt nevelő családok mindennapjainak segítése, különös figyelemmel a fogyatékossággal érintett családtagra.</a:t>
            </a:r>
          </a:p>
        </p:txBody>
      </p:sp>
      <p:pic>
        <p:nvPicPr>
          <p:cNvPr id="4" name="Picture 10" descr="csalad__">
            <a:extLst>
              <a:ext uri="{FF2B5EF4-FFF2-40B4-BE49-F238E27FC236}">
                <a16:creationId xmlns:a16="http://schemas.microsoft.com/office/drawing/2014/main" id="{95D09BF8-31EE-4180-ACEE-3A9BB91C2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82" y="3482347"/>
            <a:ext cx="43815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24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E97019-B78E-4B93-8CFB-A2AD130E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Akiket megszólított a program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06867A-9EE6-4C00-97E0-5F38ED76E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Tisztelettudó</a:t>
            </a:r>
          </a:p>
          <a:p>
            <a:r>
              <a:rPr lang="hu-HU" dirty="0"/>
              <a:t>Segítőkész</a:t>
            </a:r>
          </a:p>
          <a:p>
            <a:r>
              <a:rPr lang="hu-HU" dirty="0"/>
              <a:t>Lelkes</a:t>
            </a:r>
          </a:p>
          <a:p>
            <a:r>
              <a:rPr lang="hu-HU" dirty="0"/>
              <a:t>Tenni vágyó</a:t>
            </a:r>
          </a:p>
          <a:p>
            <a:r>
              <a:rPr lang="hu-HU" dirty="0"/>
              <a:t>Életre nyitott</a:t>
            </a:r>
          </a:p>
          <a:p>
            <a:r>
              <a:rPr lang="hu-HU" dirty="0"/>
              <a:t>"Kíváncsi" </a:t>
            </a:r>
          </a:p>
          <a:p>
            <a:pPr marL="0" indent="0" algn="r">
              <a:buNone/>
            </a:pPr>
            <a:endParaRPr lang="hu-HU" dirty="0"/>
          </a:p>
          <a:p>
            <a:pPr marL="0" indent="0" algn="r">
              <a:buNone/>
            </a:pPr>
            <a:endParaRPr lang="hu-HU" dirty="0"/>
          </a:p>
          <a:p>
            <a:pPr marL="0" indent="0" algn="r">
              <a:buNone/>
            </a:pPr>
            <a:r>
              <a:rPr lang="hu-HU" dirty="0"/>
              <a:t>...diákok</a:t>
            </a:r>
          </a:p>
        </p:txBody>
      </p:sp>
      <p:pic>
        <p:nvPicPr>
          <p:cNvPr id="4" name="Picture 7" descr="SAM_1396">
            <a:extLst>
              <a:ext uri="{FF2B5EF4-FFF2-40B4-BE49-F238E27FC236}">
                <a16:creationId xmlns:a16="http://schemas.microsoft.com/office/drawing/2014/main" id="{3669D693-C789-4A9C-AF2E-E40818C56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910" y="2241252"/>
            <a:ext cx="4108634" cy="308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59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3A6330-DF8A-41AF-862D-B13A2784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Amiért érdemes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B7A6A1-65B9-4771-B83E-2CF386A08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Adni jó</a:t>
            </a:r>
          </a:p>
          <a:p>
            <a:r>
              <a:rPr lang="hu-HU" dirty="0"/>
              <a:t>Kommunikációs készség fejlődik</a:t>
            </a:r>
          </a:p>
          <a:p>
            <a:r>
              <a:rPr lang="hu-HU" dirty="0"/>
              <a:t>Empatikus készség erősödik</a:t>
            </a:r>
          </a:p>
          <a:p>
            <a:r>
              <a:rPr lang="hu-HU" dirty="0"/>
              <a:t>Toleráns magatartás</a:t>
            </a:r>
          </a:p>
          <a:p>
            <a:r>
              <a:rPr lang="hu-HU" dirty="0"/>
              <a:t>Önzetlen magatartás</a:t>
            </a:r>
          </a:p>
          <a:p>
            <a:r>
              <a:rPr lang="hu-HU" dirty="0"/>
              <a:t>Széleslátókör</a:t>
            </a:r>
          </a:p>
          <a:p>
            <a:r>
              <a:rPr lang="hu-HU" dirty="0"/>
              <a:t>Kapcsolatok kiépítése</a:t>
            </a:r>
          </a:p>
          <a:p>
            <a:r>
              <a:rPr lang="hu-HU" dirty="0"/>
              <a:t>Növekvő önbizalom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5F10742-45ED-4830-8EC1-65769637B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78" y="2311437"/>
            <a:ext cx="4319587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16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AC6437-9636-4F62-AA85-2D3D51E85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Jelenleg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1DFEAAD-B45E-4B6F-9742-FB09E47FB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989" y="2784697"/>
            <a:ext cx="8915400" cy="3777622"/>
          </a:xfrm>
        </p:spPr>
        <p:txBody>
          <a:bodyPr/>
          <a:lstStyle/>
          <a:p>
            <a:r>
              <a:rPr lang="hu-HU" dirty="0"/>
              <a:t>Korrepetálás – magántanulók, szaktárgyi</a:t>
            </a:r>
          </a:p>
          <a:p>
            <a:r>
              <a:rPr lang="hu-HU" dirty="0"/>
              <a:t>Személyi kísérői feladatteljesítés – kerekes székes tanuló mellett</a:t>
            </a:r>
          </a:p>
          <a:p>
            <a:r>
              <a:rPr lang="hu-HU" dirty="0"/>
              <a:t>Fogyatékossággal élő tanulótársak megsegítése</a:t>
            </a:r>
          </a:p>
          <a:p>
            <a:r>
              <a:rPr lang="hu-HU" dirty="0"/>
              <a:t>Informatikai ismeretek bővítése nyugdíjasok számára</a:t>
            </a:r>
          </a:p>
          <a:p>
            <a:r>
              <a:rPr lang="hu-HU" dirty="0"/>
              <a:t>Lakóotthonok: közös szabadidő eltöltése</a:t>
            </a:r>
          </a:p>
          <a:p>
            <a:r>
              <a:rPr lang="hu-HU" dirty="0"/>
              <a:t>Egyedülálló, idős emberek háztartási munkában való segítése, velük való beszélgetés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FFE5DF5-5C19-4A50-AE16-164032A47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006" y="536057"/>
            <a:ext cx="3621383" cy="241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566AAA-9B3D-41BA-A0CE-8A92145A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6EB75C-4881-4DA6-AF05-060C889A6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8459" y="1389321"/>
            <a:ext cx="8915400" cy="3777622"/>
          </a:xfrm>
        </p:spPr>
        <p:txBody>
          <a:bodyPr/>
          <a:lstStyle/>
          <a:p>
            <a:r>
              <a:rPr lang="hu-HU" dirty="0"/>
              <a:t>7 intézmény, ebből egy speciális</a:t>
            </a:r>
          </a:p>
          <a:p>
            <a:r>
              <a:rPr lang="hu-HU" dirty="0"/>
              <a:t>8 koordinátor-tanár</a:t>
            </a:r>
          </a:p>
          <a:p>
            <a:r>
              <a:rPr lang="hu-HU" dirty="0"/>
              <a:t>Érzékenyítő/szemléletformáló programok - Balatonmáriafürdő - </a:t>
            </a:r>
            <a:r>
              <a:rPr lang="hu-HU" dirty="0" err="1"/>
              <a:t>Regens</a:t>
            </a:r>
            <a:r>
              <a:rPr lang="hu-HU" dirty="0"/>
              <a:t> Wagner Alapítvány</a:t>
            </a:r>
          </a:p>
          <a:p>
            <a:r>
              <a:rPr lang="hu-HU" dirty="0"/>
              <a:t>Évente 2 alkalommal koordinátor-tanári találkozó, folyamatos kapcsolat a Szövetségen belüli programfelelőssel</a:t>
            </a:r>
          </a:p>
          <a:p>
            <a:r>
              <a:rPr lang="hu-HU" dirty="0"/>
              <a:t>50 órán túl...pályaorientáció, önkéntesség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6B5434B-FF37-4F8A-8A6B-EFC6B97D8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70" y="4150001"/>
            <a:ext cx="3747977" cy="24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35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D9A86B-4756-438E-B50C-E64A2C96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Mentálhigiénés családsegítő program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DC94790-192B-4F92-8354-D6D679D9D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258" y="1637414"/>
            <a:ext cx="6059663" cy="4056469"/>
          </a:xfrm>
        </p:spPr>
      </p:pic>
    </p:spTree>
    <p:extLst>
      <p:ext uri="{BB962C8B-B14F-4D97-AF65-F5344CB8AC3E}">
        <p14:creationId xmlns:p14="http://schemas.microsoft.com/office/powerpoint/2010/main" val="2220239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EC4106-EA5E-47E1-8DB3-15BB898A1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fő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370C65-A974-459A-941B-E0AD7833E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err="1"/>
              <a:t>Fogyatékosságal</a:t>
            </a:r>
            <a:r>
              <a:rPr lang="hu-HU" dirty="0"/>
              <a:t> élő gyermeket nevelő családok számára 6 nap időtartamú és napirend szerinti nyaraltatás Balatonmáriafürdőn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7FF435E-64D8-4F50-B7D2-CABE3F9D7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330" y="3005279"/>
            <a:ext cx="4977021" cy="33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5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16938E-CAE3-4663-B8CC-5427FCF7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7EE7BF-5D46-4401-87CB-702108BC6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812" y="1264555"/>
            <a:ext cx="8915400" cy="3777622"/>
          </a:xfrm>
        </p:spPr>
        <p:txBody>
          <a:bodyPr/>
          <a:lstStyle/>
          <a:p>
            <a:r>
              <a:rPr lang="hu-HU" dirty="0"/>
              <a:t>2012 óta működik a program</a:t>
            </a:r>
          </a:p>
          <a:p>
            <a:r>
              <a:rPr lang="hu-HU" dirty="0"/>
              <a:t>Szakirányú végzettséggel rendelkező </a:t>
            </a:r>
            <a:r>
              <a:rPr lang="hu-HU" dirty="0" err="1"/>
              <a:t>külsős</a:t>
            </a:r>
            <a:r>
              <a:rPr lang="hu-HU" dirty="0"/>
              <a:t> munkatárs + önkéntes</a:t>
            </a:r>
          </a:p>
          <a:p>
            <a:r>
              <a:rPr lang="hu-HU" dirty="0"/>
              <a:t>Esetmegbeszélések</a:t>
            </a:r>
          </a:p>
          <a:p>
            <a:r>
              <a:rPr lang="hu-HU" dirty="0"/>
              <a:t>Ajánlott programok</a:t>
            </a:r>
          </a:p>
          <a:p>
            <a:r>
              <a:rPr lang="hu-HU" dirty="0"/>
              <a:t>Teljes ellátás a családok számára - ép testvér is, térítésmentesen, kivéve az útiköltséget</a:t>
            </a:r>
          </a:p>
          <a:p>
            <a:r>
              <a:rPr lang="hu-HU" dirty="0"/>
              <a:t>Balatonmáriafürdő - </a:t>
            </a:r>
            <a:r>
              <a:rPr lang="hu-HU" dirty="0" err="1"/>
              <a:t>Regens</a:t>
            </a:r>
            <a:r>
              <a:rPr lang="hu-HU" dirty="0"/>
              <a:t> Wagner Alapítvány - akadálymentes üdülés</a:t>
            </a:r>
          </a:p>
          <a:p>
            <a:r>
              <a:rPr lang="hu-HU" dirty="0"/>
              <a:t>2017-ben 4 alkalommal került megrendezésre -korábbi években 2-3 turnus</a:t>
            </a:r>
          </a:p>
          <a:p>
            <a:r>
              <a:rPr lang="hu-HU" dirty="0" err="1"/>
              <a:t>Csoportonként</a:t>
            </a:r>
            <a:r>
              <a:rPr lang="hu-HU" dirty="0"/>
              <a:t> 18 fő + 2 fő segítő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9C0984E-85EA-4559-8937-E224955E0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306" y="4338084"/>
            <a:ext cx="2359060" cy="235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45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2E3DEC-BBE1-4708-9DFA-146078A3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3ACCC26-5973-4072-812F-235333FC2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38" y="595697"/>
            <a:ext cx="3530009" cy="353000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16A8EFF-C617-4D26-A228-B8BC7C1AD8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98"/>
          <a:stretch/>
        </p:blipFill>
        <p:spPr>
          <a:xfrm>
            <a:off x="2589528" y="595698"/>
            <a:ext cx="3008808" cy="3586832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2CAC1E8-5BDC-41F8-883C-C5472EDDA8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9" t="4466" r="16888" b="-4466"/>
          <a:stretch/>
        </p:blipFill>
        <p:spPr>
          <a:xfrm>
            <a:off x="9124947" y="624111"/>
            <a:ext cx="2330625" cy="365431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0D00068-67DB-4DF4-B7DF-29A96BE9C3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0"/>
          <a:stretch/>
        </p:blipFill>
        <p:spPr>
          <a:xfrm>
            <a:off x="7239604" y="4125706"/>
            <a:ext cx="3770686" cy="2722083"/>
          </a:xfrm>
          <a:prstGeom prst="rect">
            <a:avLst/>
          </a:prstGeom>
        </p:spPr>
      </p:pic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CDF34C2-411A-4EB5-A464-5E39C75C1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855" y="4125705"/>
            <a:ext cx="4066321" cy="2722083"/>
          </a:xfr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3015FA8E-8B24-4A80-BED7-577C63C56099}"/>
              </a:ext>
            </a:extLst>
          </p:cNvPr>
          <p:cNvSpPr txBox="1"/>
          <p:nvPr/>
        </p:nvSpPr>
        <p:spPr>
          <a:xfrm>
            <a:off x="6163294" y="169541"/>
            <a:ext cx="334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Képekben</a:t>
            </a:r>
          </a:p>
        </p:txBody>
      </p:sp>
    </p:spTree>
    <p:extLst>
      <p:ext uri="{BB962C8B-B14F-4D97-AF65-F5344CB8AC3E}">
        <p14:creationId xmlns:p14="http://schemas.microsoft.com/office/powerpoint/2010/main" val="4094516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049A14-4D31-44E5-AF9B-3D629F1A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Rekreációs Program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D1E4C3E-BF81-4CE4-A967-9738889EB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94" y="1550637"/>
            <a:ext cx="6448302" cy="4836227"/>
          </a:xfrm>
        </p:spPr>
      </p:pic>
    </p:spTree>
    <p:extLst>
      <p:ext uri="{BB962C8B-B14F-4D97-AF65-F5344CB8AC3E}">
        <p14:creationId xmlns:p14="http://schemas.microsoft.com/office/powerpoint/2010/main" val="190210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141291-D0AB-4CBB-A7D1-52BC69ADF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fő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97463C-C79D-4C55-A4AB-C9950F23F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kiégés tüneteinek enyhítése, a fásultsági állapot elérésnek kitolása, a </a:t>
            </a:r>
            <a:r>
              <a:rPr lang="hu-HU" dirty="0" err="1"/>
              <a:t>burnout</a:t>
            </a:r>
            <a:r>
              <a:rPr lang="hu-HU" dirty="0"/>
              <a:t> szindróma megelőzése.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1DF3A4E-9B16-4B7D-9D53-88CF43072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94" y="2802577"/>
            <a:ext cx="4932217" cy="36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6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87D946-39D2-44DF-9B7D-622A3E39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Célcsoport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58464B-5195-4D00-8F6E-BB06AE11B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11895"/>
            <a:ext cx="8915400" cy="3777622"/>
          </a:xfrm>
        </p:spPr>
        <p:txBody>
          <a:bodyPr/>
          <a:lstStyle/>
          <a:p>
            <a:r>
              <a:rPr lang="hu-HU" dirty="0"/>
              <a:t>A szövetség ernyője alatt dolgozó közel 2000 munkatárs számára,- a tagszervezeti vezetők javaslatait figyelembe véve- 6 napos időtartamú csoportos együttlét, távol azoktól az életterektől, amelyek elszívják a segítők energiáit.</a:t>
            </a:r>
          </a:p>
          <a:p>
            <a:r>
              <a:rPr lang="hu-HU" dirty="0"/>
              <a:t>Indulás: 2011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1B68EB1-38C1-4290-A453-208F61912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19" y="2832266"/>
            <a:ext cx="5050971" cy="37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8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8B0DE8-F02B-4860-912A-5CCF4E4C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D7F9A2-6C84-4ABC-9E61-F8964270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Szakember irányítja a napi programokat</a:t>
            </a:r>
          </a:p>
          <a:p>
            <a:r>
              <a:rPr lang="hu-HU" dirty="0"/>
              <a:t>Ajánlott napirend, nem kötelező</a:t>
            </a:r>
          </a:p>
          <a:p>
            <a:r>
              <a:rPr lang="hu-HU" dirty="0"/>
              <a:t>Beszélgetések, saját </a:t>
            </a:r>
            <a:r>
              <a:rPr lang="hu-HU" dirty="0" err="1"/>
              <a:t>életbeli</a:t>
            </a:r>
            <a:r>
              <a:rPr lang="hu-HU" dirty="0"/>
              <a:t> konfliktusok, szituációk</a:t>
            </a:r>
          </a:p>
          <a:p>
            <a:r>
              <a:rPr lang="hu-HU" dirty="0"/>
              <a:t>Nem szupervízió</a:t>
            </a:r>
          </a:p>
          <a:p>
            <a:r>
              <a:rPr lang="hu-HU" dirty="0"/>
              <a:t>Szabadidős programokra időkeret biztosítása</a:t>
            </a:r>
          </a:p>
          <a:p>
            <a:r>
              <a:rPr lang="hu-HU" dirty="0"/>
              <a:t>2017-ben 4 alkalommal került megrendezésre – </a:t>
            </a:r>
            <a:br>
              <a:rPr lang="hu-HU" dirty="0"/>
            </a:br>
            <a:r>
              <a:rPr lang="hu-HU" dirty="0"/>
              <a:t>korábban 2-3 turnus</a:t>
            </a:r>
          </a:p>
          <a:p>
            <a:r>
              <a:rPr lang="hu-HU" dirty="0"/>
              <a:t>Nagy igény mutatkozik a programra</a:t>
            </a:r>
          </a:p>
          <a:p>
            <a:r>
              <a:rPr lang="hu-HU" dirty="0"/>
              <a:t>Térítésmentes, csak útiköltség</a:t>
            </a:r>
          </a:p>
          <a:p>
            <a:r>
              <a:rPr lang="hu-HU" dirty="0" err="1"/>
              <a:t>Csoportonként</a:t>
            </a:r>
            <a:r>
              <a:rPr lang="hu-HU" dirty="0"/>
              <a:t> 8 résztvevő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CFBC2AA-204F-48CB-9F5E-91BF86D71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984" y="3803353"/>
            <a:ext cx="3412175" cy="25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99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BF747F-0760-4F0E-A105-230BC2508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Szemléletformáló, érzékenyítő programok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12B5DAB-F976-4315-ABD6-AF8645ADB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18" y="2133600"/>
            <a:ext cx="6728390" cy="3778250"/>
          </a:xfrm>
        </p:spPr>
      </p:pic>
    </p:spTree>
    <p:extLst>
      <p:ext uri="{BB962C8B-B14F-4D97-AF65-F5344CB8AC3E}">
        <p14:creationId xmlns:p14="http://schemas.microsoft.com/office/powerpoint/2010/main" val="513678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9B4E76-1B55-4B8E-A8A9-3FB4CA23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fő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5BDC5F2-48C6-4463-A7F6-508582A12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/>
              <a:t>értelmileg sérült </a:t>
            </a:r>
            <a:r>
              <a:rPr lang="hu-HU" dirty="0"/>
              <a:t>emberek és családjaik mindennapjainak megismertetése, élethelyzetük sajátosságainak bemutatása, a többségi társadalom szemléletformálása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074C615-912F-4091-A90E-61E298296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852" y="3336963"/>
            <a:ext cx="4230890" cy="316477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ED2505E-5DDA-4D77-AFB3-EA26FA8B4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000" y="3341555"/>
            <a:ext cx="5635897" cy="316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04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E68530-E3A1-469D-A1F4-6AF07F64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Akik segítenek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773340-1CA5-416A-8D12-04B53D25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Minden esetben valamelyik tagszervezetünk bevonásával végezzük az érzékenyítő programokat, tapasztalati szakértők segítségével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CD4FA96-4440-400D-B4F1-91B481478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339" y="3016333"/>
            <a:ext cx="5729023" cy="34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63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02824C-1DE9-4F89-ABD5-969782B0F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90A3B2-AEE7-48DF-AA40-B8DD455A6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39834"/>
            <a:ext cx="8915400" cy="3777622"/>
          </a:xfrm>
        </p:spPr>
        <p:txBody>
          <a:bodyPr/>
          <a:lstStyle/>
          <a:p>
            <a:r>
              <a:rPr lang="hu-HU" dirty="0"/>
              <a:t>3 éve kötött együttműködési megállapodás keretében Budapest XVII. kerületi Rákosmente Önkormányzatával</a:t>
            </a:r>
          </a:p>
          <a:p>
            <a:r>
              <a:rPr lang="hu-HU" dirty="0"/>
              <a:t>A szemléletformáló program helyszínei: Általános iskolák, és 8-12 osztályos általános iskolák, gimnáziumok diákjai számára 2×45 perces osztályfőnöki óra keretében tavaszi és őszi időszakban</a:t>
            </a:r>
          </a:p>
          <a:p>
            <a:r>
              <a:rPr lang="hu-HU" dirty="0"/>
              <a:t>Polgármesteri Hivatal dolgozói számára évi 4 alkalommal, alkalmanként 50 percben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67C658F-A335-483B-BB27-939DEE0D6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38" y="3693226"/>
            <a:ext cx="4523206" cy="25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49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B6AF87-162A-49B2-B788-0505B797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C48E0A-DD0D-4B2B-94EE-048AED37C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2018-ban is folytatódik az együttműködés a XVII. kerület Rákosmente Önkormányzatával</a:t>
            </a:r>
          </a:p>
          <a:p>
            <a:r>
              <a:rPr lang="hu-HU" dirty="0"/>
              <a:t>Ugyanilyen tematikával más kerültek számára is szeretnénk megajánlani programunkat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B66C091-2135-4110-A905-4EF4888C40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77"/>
          <a:stretch/>
        </p:blipFill>
        <p:spPr>
          <a:xfrm>
            <a:off x="3575359" y="3693622"/>
            <a:ext cx="6586847" cy="28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57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6B37B4-D0EF-4261-B3E2-C130360CA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Vándorkiállítások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49738DC-9B12-48C9-9238-A8A225108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88" y="1904999"/>
            <a:ext cx="6933823" cy="3893609"/>
          </a:xfrm>
        </p:spPr>
      </p:pic>
    </p:spTree>
    <p:extLst>
      <p:ext uri="{BB962C8B-B14F-4D97-AF65-F5344CB8AC3E}">
        <p14:creationId xmlns:p14="http://schemas.microsoft.com/office/powerpoint/2010/main" val="2531442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6DE04D-7027-4788-B400-18C0BE4A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program fő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D14A13-7D40-45EF-A565-BD9D880E9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Szemléletformálás, tagszervezeteink tevékenységeinek népszerűsítése</a:t>
            </a:r>
          </a:p>
        </p:txBody>
      </p:sp>
      <p:pic>
        <p:nvPicPr>
          <p:cNvPr id="4" name="Picture 7" descr="ÉTA1">
            <a:extLst>
              <a:ext uri="{FF2B5EF4-FFF2-40B4-BE49-F238E27FC236}">
                <a16:creationId xmlns:a16="http://schemas.microsoft.com/office/drawing/2014/main" id="{FF721FD1-48AB-47ED-9699-3817FCB8B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06" y="2656300"/>
            <a:ext cx="5802313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257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8C5938-A14D-4A65-A34F-5F2E5F1D2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8A5852-F92A-48BB-95F2-AC9781366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9207" y="2869871"/>
            <a:ext cx="8915400" cy="3777622"/>
          </a:xfrm>
        </p:spPr>
        <p:txBody>
          <a:bodyPr/>
          <a:lstStyle/>
          <a:p>
            <a:r>
              <a:rPr lang="hu-HU" dirty="0"/>
              <a:t>Az ÉTA Országos Szövetség számos tagszervezete végez olyan munkát, amely során piacképes termékeket állítanak elő, védett munkahelyi keretek között</a:t>
            </a:r>
          </a:p>
          <a:p>
            <a:r>
              <a:rPr lang="hu-HU" dirty="0"/>
              <a:t>Ezen termékek bemutatására szervezünk vándorkiállításokat 2003 óta</a:t>
            </a:r>
          </a:p>
          <a:p>
            <a:r>
              <a:rPr lang="hu-HU" dirty="0"/>
              <a:t>Minden évben 4 alkalommal</a:t>
            </a:r>
          </a:p>
          <a:p>
            <a:r>
              <a:rPr lang="hu-HU" dirty="0"/>
              <a:t>Kezdetben: polgármesteri hivatalokba, majd az ÉTA közösségi szolgálatos intézményeibe jutott el a kiállítás</a:t>
            </a:r>
          </a:p>
          <a:p>
            <a:r>
              <a:rPr lang="hu-HU" dirty="0"/>
              <a:t>A kiállítás anyag minden évben más-más tagszervezetek </a:t>
            </a:r>
            <a:r>
              <a:rPr lang="hu-HU" dirty="0" err="1"/>
              <a:t>anyagaiból</a:t>
            </a:r>
            <a:r>
              <a:rPr lang="hu-HU" dirty="0"/>
              <a:t> kerül összeállításra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37400D-0912-4940-9966-964E5651B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768" y="245349"/>
            <a:ext cx="4335441" cy="243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57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E4D107-3283-4FB6-AAE1-4E5270CB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5199E3-0B2F-4EEA-A1C2-B37CA8D7A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27958"/>
            <a:ext cx="8915400" cy="3777622"/>
          </a:xfrm>
        </p:spPr>
        <p:txBody>
          <a:bodyPr/>
          <a:lstStyle/>
          <a:p>
            <a:r>
              <a:rPr lang="hu-HU" dirty="0"/>
              <a:t>Újra szélesebb körnek megmutatni  a kiállítást, újabb felületek keresése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D7EF8F8-D183-4FB4-A952-E3577D8A7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49" y="2146176"/>
            <a:ext cx="7418119" cy="416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39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F0AD87-9DB6-4E86-9041-0047CFB9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Nemzetközi kapcsolataink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5E052D6-0A02-4E52-A1A7-20CE2A900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0668" y="2778826"/>
            <a:ext cx="7757893" cy="259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69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E3156D-FAB4-41CE-ACAC-2372E6FC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fő cél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58E863-DD36-4A11-8747-9861D1230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27958"/>
            <a:ext cx="8915400" cy="3777622"/>
          </a:xfrm>
        </p:spPr>
        <p:txBody>
          <a:bodyPr/>
          <a:lstStyle/>
          <a:p>
            <a:r>
              <a:rPr lang="hu-HU" dirty="0"/>
              <a:t>Nemzetközi jó gyakorlatok gyűjtése, megfelelő módú adaptálása, kapcsolatok kiépítése, nemzetközi programok megvalósítása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D6B4518-CB50-4000-AB1E-4CF0FE6D7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503" y="2808848"/>
            <a:ext cx="4155869" cy="311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22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8825DB-8297-469A-BFB7-24257F23A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Jelenleg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147E95-2DEB-42BC-BBA9-DCB3E69C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Lebenshilfe</a:t>
            </a:r>
            <a:r>
              <a:rPr lang="hu-HU" dirty="0"/>
              <a:t> </a:t>
            </a:r>
            <a:r>
              <a:rPr lang="hu-HU" dirty="0" err="1"/>
              <a:t>für</a:t>
            </a:r>
            <a:r>
              <a:rPr lang="hu-HU" dirty="0"/>
              <a:t> </a:t>
            </a:r>
            <a:r>
              <a:rPr lang="hu-HU" dirty="0" err="1"/>
              <a:t>Menschen</a:t>
            </a:r>
            <a:r>
              <a:rPr lang="hu-HU" dirty="0"/>
              <a:t> mit </a:t>
            </a:r>
            <a:r>
              <a:rPr lang="hu-HU" dirty="0" err="1"/>
              <a:t>Behinderung</a:t>
            </a:r>
            <a:r>
              <a:rPr lang="hu-HU" dirty="0"/>
              <a:t> – Ausztria</a:t>
            </a:r>
          </a:p>
          <a:p>
            <a:r>
              <a:rPr lang="hu-HU" dirty="0"/>
              <a:t>EASPD – European </a:t>
            </a:r>
            <a:r>
              <a:rPr lang="hu-HU" dirty="0" err="1"/>
              <a:t>Association</a:t>
            </a:r>
            <a:r>
              <a:rPr lang="hu-HU" dirty="0"/>
              <a:t> of Service </a:t>
            </a:r>
            <a:r>
              <a:rPr lang="hu-HU" dirty="0" err="1"/>
              <a:t>Providers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Persons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Disabilities</a:t>
            </a:r>
            <a:r>
              <a:rPr lang="hu-HU" dirty="0"/>
              <a:t> – brüsszeli székhelyű ernyőszervezet</a:t>
            </a:r>
          </a:p>
          <a:p>
            <a:r>
              <a:rPr lang="hu-HU" dirty="0"/>
              <a:t>Felelős: Györke Nóra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35FAA8C-8A97-4716-A7E6-852F6EEE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666" y="3087713"/>
            <a:ext cx="2947946" cy="344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2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3A03C3-65B6-4576-98F6-D787D513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Jövőbeni programok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4E675885-3048-4531-A3E0-2661D0DC6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0135" y="1761567"/>
            <a:ext cx="3793940" cy="379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72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37E8D1-C5B0-438E-ADF5-F40CFC5D7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069" y="161764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hu-HU" sz="6600" b="1" dirty="0">
                <a:solidFill>
                  <a:srgbClr val="9C0602"/>
                </a:solidFill>
              </a:rPr>
              <a:t>Köszönjük a figyelmet!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F065F211-95BB-46AA-AC61-2D8C0B91E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30" y="3179367"/>
            <a:ext cx="2416532" cy="29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70460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319</TotalTime>
  <Words>571</Words>
  <Application>Microsoft Office PowerPoint</Application>
  <PresentationFormat>Szélesvásznú</PresentationFormat>
  <Paragraphs>100</Paragraphs>
  <Slides>29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Szálak</vt:lpstr>
      <vt:lpstr>Az ÉTA szakmai programjai 2012-2017  Értelmi Sérülteket Szolgáló Társadalmi Szervezetek és Alapítványok Országos Szövetsége</vt:lpstr>
      <vt:lpstr>Diák-önkéntes közösségi szolgálat</vt:lpstr>
      <vt:lpstr>A program fő célja</vt:lpstr>
      <vt:lpstr>Akiket megszólított a program</vt:lpstr>
      <vt:lpstr>Amiért érdemes</vt:lpstr>
      <vt:lpstr>Jelenleg</vt:lpstr>
      <vt:lpstr>Keretek</vt:lpstr>
      <vt:lpstr>Mentálhigiénés családsegítő program</vt:lpstr>
      <vt:lpstr>A program fő célja</vt:lpstr>
      <vt:lpstr>Keretek</vt:lpstr>
      <vt:lpstr>PowerPoint-bemutató</vt:lpstr>
      <vt:lpstr>Rekreációs Program</vt:lpstr>
      <vt:lpstr>A program fő célja</vt:lpstr>
      <vt:lpstr>Célcsoport</vt:lpstr>
      <vt:lpstr>Keretek</vt:lpstr>
      <vt:lpstr>Szemléletformáló, érzékenyítő programok</vt:lpstr>
      <vt:lpstr>A program fő célja</vt:lpstr>
      <vt:lpstr>Akik segítenek</vt:lpstr>
      <vt:lpstr>Keretek</vt:lpstr>
      <vt:lpstr>Tervek</vt:lpstr>
      <vt:lpstr>Vándorkiállítások</vt:lpstr>
      <vt:lpstr>A program fő célja</vt:lpstr>
      <vt:lpstr>Keretek</vt:lpstr>
      <vt:lpstr>Tervek</vt:lpstr>
      <vt:lpstr>Nemzetközi kapcsolataink</vt:lpstr>
      <vt:lpstr>A fő cél</vt:lpstr>
      <vt:lpstr>Jelenleg</vt:lpstr>
      <vt:lpstr>Jövőbeni programok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Értelmi Sérülteket Szolgáló Társadalmi Szervezetek és Alapítványok Országos Szövetsége</dc:title>
  <dc:creator>Karesz</dc:creator>
  <cp:lastModifiedBy>Karesz</cp:lastModifiedBy>
  <cp:revision>78</cp:revision>
  <dcterms:created xsi:type="dcterms:W3CDTF">2017-06-20T08:13:32Z</dcterms:created>
  <dcterms:modified xsi:type="dcterms:W3CDTF">2017-09-15T11:00:57Z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758648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D7.1.5</vt:lpwstr>
  </property>
</Properties>
</file>