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5" r:id="rId12"/>
    <p:sldId id="282" r:id="rId13"/>
    <p:sldId id="283" r:id="rId14"/>
    <p:sldId id="273" r:id="rId15"/>
    <p:sldId id="284" r:id="rId16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DF22-9E1B-44A3-B15C-81EE4EC85DDD}" type="datetimeFigureOut">
              <a:rPr lang="hu-HU" smtClean="0"/>
              <a:t>2017.09.14.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751B-1A1C-49E1-BBC5-76B087791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607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DF22-9E1B-44A3-B15C-81EE4EC85DDD}" type="datetimeFigureOut">
              <a:rPr lang="hu-HU" smtClean="0"/>
              <a:t>2017.09.14.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751B-1A1C-49E1-BBC5-76B087791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7254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DF22-9E1B-44A3-B15C-81EE4EC85DDD}" type="datetimeFigureOut">
              <a:rPr lang="hu-HU" smtClean="0"/>
              <a:t>2017.09.14.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751B-1A1C-49E1-BBC5-76B087791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6889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DF22-9E1B-44A3-B15C-81EE4EC85DDD}" type="datetimeFigureOut">
              <a:rPr lang="hu-HU" smtClean="0"/>
              <a:t>2017.09.14.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751B-1A1C-49E1-BBC5-76B087791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51615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DF22-9E1B-44A3-B15C-81EE4EC85DDD}" type="datetimeFigureOut">
              <a:rPr lang="hu-HU" smtClean="0"/>
              <a:t>2017.09.14.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751B-1A1C-49E1-BBC5-76B087791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38196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DF22-9E1B-44A3-B15C-81EE4EC85DDD}" type="datetimeFigureOut">
              <a:rPr lang="hu-HU" smtClean="0"/>
              <a:t>2017.09.14.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751B-1A1C-49E1-BBC5-76B087791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4293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DF22-9E1B-44A3-B15C-81EE4EC85DDD}" type="datetimeFigureOut">
              <a:rPr lang="hu-HU" smtClean="0"/>
              <a:t>2017.09.14.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751B-1A1C-49E1-BBC5-76B087791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9386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DF22-9E1B-44A3-B15C-81EE4EC85DDD}" type="datetimeFigureOut">
              <a:rPr lang="hu-HU" smtClean="0"/>
              <a:t>2017.09.14.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751B-1A1C-49E1-BBC5-76B087791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1740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DF22-9E1B-44A3-B15C-81EE4EC85DDD}" type="datetimeFigureOut">
              <a:rPr lang="hu-HU" smtClean="0"/>
              <a:t>2017.09.14.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751B-1A1C-49E1-BBC5-76B087791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55299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DF22-9E1B-44A3-B15C-81EE4EC85DDD}" type="datetimeFigureOut">
              <a:rPr lang="hu-HU" smtClean="0"/>
              <a:t>2017.09.14.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751B-1A1C-49E1-BBC5-76B087791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7730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5DF22-9E1B-44A3-B15C-81EE4EC85DDD}" type="datetimeFigureOut">
              <a:rPr lang="hu-HU" smtClean="0"/>
              <a:t>2017.09.14.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2751B-1A1C-49E1-BBC5-76B087791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1763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5DF22-9E1B-44A3-B15C-81EE4EC85DDD}" type="datetimeFigureOut">
              <a:rPr lang="hu-HU" smtClean="0"/>
              <a:t>2017.09.14.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2751B-1A1C-49E1-BBC5-76B08779171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09584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/>
            </a:r>
            <a:br>
              <a:rPr lang="hu-HU" dirty="0"/>
            </a:br>
            <a:r>
              <a:rPr lang="hu-HU" dirty="0"/>
              <a:t/>
            </a:r>
            <a:br>
              <a:rPr lang="hu-HU" dirty="0"/>
            </a:br>
            <a:r>
              <a:rPr lang="hu-HU" dirty="0"/>
              <a:t> </a:t>
            </a:r>
            <a:r>
              <a:rPr lang="hu-HU" dirty="0" smtClean="0"/>
              <a:t>„…kívül az időn…”</a:t>
            </a:r>
            <a:br>
              <a:rPr lang="hu-HU" dirty="0" smtClean="0"/>
            </a:br>
            <a:r>
              <a:rPr lang="hu-HU" dirty="0" smtClean="0"/>
              <a:t>Az ÉTA első 20 éve</a:t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 smtClean="0"/>
          </a:p>
          <a:p>
            <a:r>
              <a:rPr lang="hu-HU" dirty="0" smtClean="0"/>
              <a:t>Dr. Magyar Adél</a:t>
            </a:r>
          </a:p>
          <a:p>
            <a:r>
              <a:rPr lang="hu-HU" dirty="0"/>
              <a:t>g</a:t>
            </a:r>
            <a:r>
              <a:rPr lang="hu-HU" dirty="0" smtClean="0"/>
              <a:t>yógypedagógus, </a:t>
            </a:r>
            <a:r>
              <a:rPr lang="hu-HU" dirty="0" err="1" smtClean="0"/>
              <a:t>ÉTA-elnökségi</a:t>
            </a:r>
            <a:r>
              <a:rPr lang="hu-HU" dirty="0" smtClean="0"/>
              <a:t> tag</a:t>
            </a: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41738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hu-HU" dirty="0" smtClean="0"/>
          </a:p>
          <a:p>
            <a:pPr marL="0" indent="0" algn="r">
              <a:buNone/>
            </a:pPr>
            <a:endParaRPr lang="hu-HU" dirty="0"/>
          </a:p>
          <a:p>
            <a:pPr marL="0" indent="0" algn="r">
              <a:buNone/>
            </a:pPr>
            <a:endParaRPr lang="hu-HU" dirty="0" smtClean="0"/>
          </a:p>
          <a:p>
            <a:pPr marL="0" indent="0" algn="r">
              <a:buNone/>
            </a:pPr>
            <a:endParaRPr lang="hu-HU" dirty="0"/>
          </a:p>
          <a:p>
            <a:pPr marL="0" indent="0" algn="r">
              <a:buNone/>
            </a:pPr>
            <a:endParaRPr lang="hu-HU" dirty="0" smtClean="0"/>
          </a:p>
          <a:p>
            <a:pPr marL="0" indent="0" algn="r">
              <a:buNone/>
            </a:pPr>
            <a:r>
              <a:rPr lang="hu-HU" dirty="0" smtClean="0"/>
              <a:t>„Bolond dolog a holnapot várni,</a:t>
            </a:r>
          </a:p>
          <a:p>
            <a:pPr marL="0" indent="0" algn="r">
              <a:buNone/>
            </a:pPr>
            <a:r>
              <a:rPr lang="hu-HU" dirty="0" smtClean="0"/>
              <a:t>Élj kívül az időn, amennyire lehet.”</a:t>
            </a:r>
          </a:p>
          <a:p>
            <a:pPr marL="0" indent="0" algn="r">
              <a:buNone/>
            </a:pPr>
            <a:r>
              <a:rPr lang="hu-HU" dirty="0" smtClean="0"/>
              <a:t>Weöres Sándor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99855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1997 – 1999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u-HU" dirty="0" err="1" smtClean="0"/>
              <a:t>Kézenfogva</a:t>
            </a:r>
            <a:r>
              <a:rPr lang="hu-HU" dirty="0" smtClean="0"/>
              <a:t> Alapítvány szerepvállalása(1996 nyarán, 63 szervezettel megvitatta, majd elfogadta az ÉTA Alapszabályát)</a:t>
            </a:r>
          </a:p>
          <a:p>
            <a:r>
              <a:rPr lang="hu-HU" dirty="0" smtClean="0"/>
              <a:t>„alulról jövő”, önszerveződő folyamat,</a:t>
            </a:r>
          </a:p>
          <a:p>
            <a:r>
              <a:rPr lang="hu-HU" dirty="0" smtClean="0"/>
              <a:t>30 alapító civil szervezet,</a:t>
            </a:r>
          </a:p>
          <a:p>
            <a:r>
              <a:rPr lang="hu-HU" dirty="0"/>
              <a:t>o</a:t>
            </a:r>
            <a:r>
              <a:rPr lang="hu-HU" dirty="0" smtClean="0"/>
              <a:t>rszágos lefedettség.</a:t>
            </a:r>
          </a:p>
          <a:p>
            <a:pPr marL="0" indent="0">
              <a:buNone/>
            </a:pPr>
            <a:r>
              <a:rPr lang="hu-HU" dirty="0" smtClean="0"/>
              <a:t>1997. </a:t>
            </a:r>
            <a:r>
              <a:rPr lang="hu-HU" dirty="0"/>
              <a:t>f</a:t>
            </a:r>
            <a:r>
              <a:rPr lang="hu-HU" dirty="0" smtClean="0"/>
              <a:t>ebruár 12-én a Fővárosi Bíróság bejegyzi az </a:t>
            </a:r>
            <a:r>
              <a:rPr lang="hu-HU" dirty="0" err="1" smtClean="0"/>
              <a:t>ÉTÁ-t</a:t>
            </a:r>
            <a:r>
              <a:rPr lang="hu-HU" dirty="0" smtClean="0"/>
              <a:t>.</a:t>
            </a:r>
          </a:p>
          <a:p>
            <a:endParaRPr lang="hu-HU" dirty="0" smtClean="0"/>
          </a:p>
          <a:p>
            <a:pPr marL="0" indent="0">
              <a:buNone/>
            </a:pPr>
            <a:r>
              <a:rPr lang="hu-HU" dirty="0" smtClean="0"/>
              <a:t>Cél: „a Magyar Köztársaság területén működő,értelmi sérülteket szolgáló szervezetek összefogása, tevékenységük koordinálása, segítése, e szervezetek közösségi érdekeinek és céljainak érvényesítése, védelme, képviselete.” (ÉTA Alapszabály. 2000)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77640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1997 </a:t>
            </a:r>
            <a:r>
              <a:rPr lang="hu-HU" dirty="0"/>
              <a:t> – </a:t>
            </a:r>
            <a:r>
              <a:rPr lang="hu-HU" dirty="0" smtClean="0"/>
              <a:t> 1999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ÉTA Hírlevél 1997. augusztusától, évi 3-4 lapszámmal,</a:t>
            </a:r>
          </a:p>
          <a:p>
            <a:r>
              <a:rPr lang="hu-HU" dirty="0" smtClean="0"/>
              <a:t>1999: támogatás a központi költségvetésből,</a:t>
            </a:r>
          </a:p>
          <a:p>
            <a:r>
              <a:rPr lang="hu-HU" dirty="0" smtClean="0"/>
              <a:t>1999. szeptember 10: ÉTA Központ átadása a Molnár Viktor utcában,</a:t>
            </a:r>
          </a:p>
          <a:p>
            <a:r>
              <a:rPr lang="hu-HU" dirty="0" smtClean="0"/>
              <a:t>Nemzetközi kapcsolatok építése a bajor és osztrák </a:t>
            </a:r>
            <a:r>
              <a:rPr lang="hu-HU" dirty="0" err="1" smtClean="0"/>
              <a:t>Lebenshilfe</a:t>
            </a:r>
            <a:r>
              <a:rPr lang="hu-HU" dirty="0" smtClean="0"/>
              <a:t> szervezetekkel, majd a </a:t>
            </a:r>
            <a:r>
              <a:rPr lang="hu-HU" dirty="0" err="1" smtClean="0"/>
              <a:t>Regens</a:t>
            </a:r>
            <a:r>
              <a:rPr lang="hu-HU" dirty="0" smtClean="0"/>
              <a:t> Wagner Alapítvánnyal.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40321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2000 </a:t>
            </a:r>
            <a:r>
              <a:rPr lang="hu-HU" dirty="0"/>
              <a:t>– </a:t>
            </a:r>
            <a:r>
              <a:rPr lang="hu-HU" dirty="0" smtClean="0"/>
              <a:t>2003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2000. novembertől az ÉTA kiemelten közhasznú szervezet.</a:t>
            </a:r>
          </a:p>
          <a:p>
            <a:r>
              <a:rPr lang="hu-HU" dirty="0" smtClean="0"/>
              <a:t>73 tagszervezet négy régióban: 35 pesti régió, 16 keleti régió, 11 nyugati régió, 11 déli régió: csaknem másfélszer annyian csatlakoztak, mint ahány szervezet 1997-ben alapította.</a:t>
            </a:r>
          </a:p>
          <a:p>
            <a:r>
              <a:rPr lang="hu-HU" dirty="0" smtClean="0"/>
              <a:t>2000. június: Együttműködési megállapodás az ELTE </a:t>
            </a:r>
            <a:r>
              <a:rPr lang="hu-HU" dirty="0" err="1" smtClean="0"/>
              <a:t>BGGYFK-val</a:t>
            </a:r>
            <a:r>
              <a:rPr lang="hu-HU" dirty="0" smtClean="0"/>
              <a:t>.</a:t>
            </a:r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82668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2000 – 2003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11560" y="1268760"/>
            <a:ext cx="8229600" cy="5589240"/>
          </a:xfrm>
        </p:spPr>
        <p:txBody>
          <a:bodyPr>
            <a:normAutofit fontScale="77500" lnSpcReduction="20000"/>
          </a:bodyPr>
          <a:lstStyle/>
          <a:p>
            <a:r>
              <a:rPr lang="hu-HU" dirty="0" smtClean="0"/>
              <a:t>2001-től Ferenczy Ágnes újságíró vette át az ÉTA Hírlevél szerkesztését.</a:t>
            </a:r>
          </a:p>
          <a:p>
            <a:r>
              <a:rPr lang="hu-HU" dirty="0" smtClean="0"/>
              <a:t>2002-től ügyvezető titkári feladatkör lett, amit dr. </a:t>
            </a:r>
            <a:r>
              <a:rPr lang="hu-HU" dirty="0" err="1" smtClean="0"/>
              <a:t>Rubovszky</a:t>
            </a:r>
            <a:r>
              <a:rPr lang="hu-HU" dirty="0" smtClean="0"/>
              <a:t> László látott el.</a:t>
            </a:r>
          </a:p>
          <a:p>
            <a:r>
              <a:rPr lang="hu-HU" dirty="0" smtClean="0"/>
              <a:t>2001, 2002, 2003: ÉTA Családokat Segítő Konferencia.</a:t>
            </a:r>
          </a:p>
          <a:p>
            <a:r>
              <a:rPr lang="hu-HU" dirty="0" smtClean="0"/>
              <a:t>2001: az ÉTA csatlakozott az </a:t>
            </a:r>
            <a:r>
              <a:rPr lang="hu-HU" dirty="0" err="1" smtClean="0"/>
              <a:t>Inclusion</a:t>
            </a:r>
            <a:r>
              <a:rPr lang="hu-HU" dirty="0" smtClean="0"/>
              <a:t> Europe-hoz.</a:t>
            </a:r>
          </a:p>
          <a:p>
            <a:r>
              <a:rPr lang="hu-HU" dirty="0" smtClean="0"/>
              <a:t>Munkacsoportok a Szövetségen belül: lakóotthonok hálózata, súlyosan-halmozottan sérülteket képviselő munkacsoport.</a:t>
            </a:r>
          </a:p>
          <a:p>
            <a:r>
              <a:rPr lang="hu-HU" dirty="0" smtClean="0"/>
              <a:t>A Központban jogi, gyógypedagógiai tanácsadói szolgálat, pályázati szolgáltatás. Kiállítások szervezése a régiókból.</a:t>
            </a:r>
          </a:p>
          <a:p>
            <a:r>
              <a:rPr lang="hu-HU" dirty="0" smtClean="0"/>
              <a:t>Vándorkiállítás használati- és dísztárgyakból.</a:t>
            </a:r>
          </a:p>
          <a:p>
            <a:r>
              <a:rPr lang="hu-HU" dirty="0" smtClean="0"/>
              <a:t>Németországi tapasztalatcsere a munkahelyteremtés és a foglalkoztatás tanulmányozására.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33657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2004 </a:t>
            </a:r>
            <a:r>
              <a:rPr lang="hu-HU" dirty="0"/>
              <a:t>– </a:t>
            </a:r>
            <a:r>
              <a:rPr lang="hu-HU" dirty="0" smtClean="0"/>
              <a:t>2009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fontScale="85000" lnSpcReduction="20000"/>
          </a:bodyPr>
          <a:lstStyle/>
          <a:p>
            <a:r>
              <a:rPr lang="hu-HU" dirty="0" smtClean="0"/>
              <a:t>110 tagszervezet, alacsony aktivitással: a Közgyűléseken 20-30%-uk képviseltette magát.</a:t>
            </a:r>
          </a:p>
          <a:p>
            <a:r>
              <a:rPr lang="hu-HU" dirty="0" smtClean="0"/>
              <a:t>A civil szektort sújtó recessziót az ÉTA is megsínyli: 2005-ben a pályázott működési költség összegének 25%-át kapja meg.  </a:t>
            </a:r>
          </a:p>
          <a:p>
            <a:r>
              <a:rPr lang="hu-HU" dirty="0" smtClean="0"/>
              <a:t>Az időszak legaktívabb, finanszírozott munkacsoportja a lakóotthoni: konferenciát, művészeti tábort, a tagszervezeteknek folyamatos konzultációt biztosítanak.</a:t>
            </a:r>
          </a:p>
          <a:p>
            <a:r>
              <a:rPr lang="hu-HU" dirty="0" smtClean="0"/>
              <a:t>2005. őszén a </a:t>
            </a:r>
            <a:r>
              <a:rPr lang="hu-HU" dirty="0" err="1" smtClean="0"/>
              <a:t>Regens</a:t>
            </a:r>
            <a:r>
              <a:rPr lang="hu-HU" dirty="0" smtClean="0"/>
              <a:t> Wagner Alapítvány lakóotthont avat Balatonmáriafürdőn. (</a:t>
            </a:r>
            <a:r>
              <a:rPr lang="hu-HU" dirty="0" err="1" smtClean="0"/>
              <a:t>ÉTÁ-val</a:t>
            </a:r>
            <a:r>
              <a:rPr lang="hu-HU" dirty="0" smtClean="0"/>
              <a:t> közös rendezvények, közgyűlés helyszíne.)</a:t>
            </a:r>
          </a:p>
          <a:p>
            <a:r>
              <a:rPr lang="hu-HU" dirty="0" smtClean="0"/>
              <a:t>2006. december: jótékonysági hangverseny az ÉTA javára a Budavári Mátyás templomban.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07669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2004 - 2009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2007. november: 10 éves jubileumi ünnep.</a:t>
            </a:r>
          </a:p>
          <a:p>
            <a:r>
              <a:rPr lang="hu-HU" dirty="0" smtClean="0"/>
              <a:t>Tagszervezetek javaslatai alapján települési önkormányzat és polgármester elismerése: XV. Kerület, Székesfehérvár, Hódmezővásárhely, Szeged, Gödöllő…</a:t>
            </a:r>
          </a:p>
          <a:p>
            <a:r>
              <a:rPr lang="hu-HU" dirty="0" smtClean="0"/>
              <a:t>2007. december: jótékonysági koncert a Budavári Mátyás templomban.</a:t>
            </a:r>
          </a:p>
          <a:p>
            <a:r>
              <a:rPr lang="hu-HU" dirty="0" smtClean="0"/>
              <a:t>Képzés a tagszervezetek munkatársainak: menedzser-pályázatíró, munkavállalást segítő asszisztens.</a:t>
            </a:r>
          </a:p>
          <a:p>
            <a:r>
              <a:rPr lang="hu-HU" dirty="0" smtClean="0"/>
              <a:t>Az ÉTA ekkor elsősorban a „tagszervezeteiben él”.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95651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2010 </a:t>
            </a:r>
            <a:r>
              <a:rPr lang="hu-HU" dirty="0"/>
              <a:t>– </a:t>
            </a:r>
            <a:r>
              <a:rPr lang="hu-HU" dirty="0" smtClean="0"/>
              <a:t>2013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u-HU" dirty="0" smtClean="0"/>
              <a:t>2010 december: „Művészet, foglalkoztatás, emberi jogok” – kiállítás Pécsen, majd Brüsszelben. Résztvevők: Lámpás ´92 Alapítvány (Göd), Alba </a:t>
            </a:r>
            <a:r>
              <a:rPr lang="hu-HU" dirty="0" err="1" smtClean="0"/>
              <a:t>Civitán</a:t>
            </a:r>
            <a:r>
              <a:rPr lang="hu-HU" dirty="0" smtClean="0"/>
              <a:t> Rehabilitációs Nonprofit Kft. (Székesfehérvár), Kemence Alapítvány (Biatorbágy), </a:t>
            </a:r>
            <a:r>
              <a:rPr lang="hu-HU" dirty="0" err="1" smtClean="0"/>
              <a:t>Regens</a:t>
            </a:r>
            <a:r>
              <a:rPr lang="hu-HU" dirty="0" smtClean="0"/>
              <a:t> Wagner Alapítvány (Balatonmáriafürdő), Sérültekért Alapítvány (Százhalombatta), Summa Vitae Alapítvány (Piliscsaba), Fogadj El Alapítvány(Szajk), Garai Ház Alapítvány (Baja). Fővédnök: dr. Kósa Ádám EP-képviselő.</a:t>
            </a:r>
          </a:p>
          <a:p>
            <a:r>
              <a:rPr lang="hu-HU" dirty="0" smtClean="0"/>
              <a:t>2011: a Szövetség megerősödése: a központi költségvetésben támogatást kap. Programjai: rekreációs program a tagszervezetek tagjai számára, a 2002 óta élő „vándorkiállítás” folytatása használati- és dísztárgyakkal, jogsegély-szolgálat fogyatékos személyek számára. </a:t>
            </a:r>
            <a:endParaRPr lang="hu-HU" dirty="0"/>
          </a:p>
          <a:p>
            <a:r>
              <a:rPr lang="hu-HU" dirty="0" smtClean="0"/>
              <a:t>A Szövetség kettős célt lát: szervezetfejlesztés és érdekképviselet. Szolgáltatási feladatok a tagszervezetek felé (foglalkoztatást segítő pályázatok meghirdetése) és programok a tagszervezetek munkatársai és fogyatékos személyek számára.</a:t>
            </a:r>
          </a:p>
        </p:txBody>
      </p:sp>
    </p:spTree>
    <p:extLst>
      <p:ext uri="{BB962C8B-B14F-4D97-AF65-F5344CB8AC3E}">
        <p14:creationId xmlns:p14="http://schemas.microsoft.com/office/powerpoint/2010/main" val="469062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2010 – </a:t>
            </a:r>
            <a:r>
              <a:rPr lang="hu-HU" dirty="0" smtClean="0"/>
              <a:t>2013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u-HU" dirty="0" smtClean="0"/>
              <a:t>2011: új „Civil törvény”. </a:t>
            </a:r>
          </a:p>
          <a:p>
            <a:r>
              <a:rPr lang="hu-HU" dirty="0" smtClean="0"/>
              <a:t>400 millió Ft támogatás a civil szervezeteknek a </a:t>
            </a:r>
            <a:r>
              <a:rPr lang="hu-HU" dirty="0" err="1" smtClean="0"/>
              <a:t>NEFMI-től</a:t>
            </a:r>
            <a:r>
              <a:rPr lang="hu-HU" dirty="0" smtClean="0"/>
              <a:t> (bejelentése a Bárka Lakóotthonban).</a:t>
            </a:r>
          </a:p>
          <a:p>
            <a:r>
              <a:rPr lang="hu-HU" dirty="0" smtClean="0"/>
              <a:t>Színes</a:t>
            </a:r>
            <a:r>
              <a:rPr lang="hu-HU" dirty="0"/>
              <a:t>, gyakrabban megjelenő ÉTA Hírlevél, igényes tartalommal. (Jogszabályok, tagszervezeti innovációk, bemutatások, hasznos tudnivalók az </a:t>
            </a:r>
            <a:r>
              <a:rPr lang="hu-HU" dirty="0" smtClean="0"/>
              <a:t>egészségügy, szociális ágazat, oktatásügy területéről. Programok, felhívások, információk. Kulturális programok a Szövetség életéből. „Így látom”- az ÉTA ügyvezető igazgatójának rovata.</a:t>
            </a:r>
          </a:p>
          <a:p>
            <a:r>
              <a:rPr lang="hu-HU" dirty="0" smtClean="0"/>
              <a:t>ÉTA honlap működése.</a:t>
            </a:r>
          </a:p>
          <a:p>
            <a:r>
              <a:rPr lang="hu-HU" dirty="0" smtClean="0"/>
              <a:t>Rekreációs programok: Balatonmáriafürdő (súlyosan, halmozottan sérültek és segítőik), Egerszalók (tagszervezetek dolgozói).</a:t>
            </a:r>
          </a:p>
          <a:p>
            <a:r>
              <a:rPr lang="hu-HU" dirty="0" smtClean="0"/>
              <a:t>2012: lakóotthonok és korai fejlesztés a fókuszban. Intézmény-kiváltási program.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64517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2010 – 2013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smtClean="0"/>
              <a:t>2013: részvétel a Nürnbergi Vásáron.</a:t>
            </a:r>
          </a:p>
          <a:p>
            <a:r>
              <a:rPr lang="hu-HU" dirty="0" smtClean="0"/>
              <a:t>Az ÉTA programfelelőse: Papp Ágnes.</a:t>
            </a:r>
          </a:p>
          <a:p>
            <a:r>
              <a:rPr lang="hu-HU" dirty="0" smtClean="0"/>
              <a:t>Diákönkéntes-program,ÉTA szakmai konferencia a korai fejlesztésről, részvétel az intézményi férőhely kiváltási programban.</a:t>
            </a:r>
          </a:p>
          <a:p>
            <a:r>
              <a:rPr lang="hu-HU" dirty="0" smtClean="0"/>
              <a:t>Magyar Arany Érdemkereszt kitüntetés Klaus Meyer úrnak, a bajor </a:t>
            </a:r>
            <a:r>
              <a:rPr lang="hu-HU" dirty="0" err="1" smtClean="0"/>
              <a:t>Lebenshilfe</a:t>
            </a:r>
            <a:r>
              <a:rPr lang="hu-HU" dirty="0" smtClean="0"/>
              <a:t> elnökhelyettesének.</a:t>
            </a:r>
          </a:p>
          <a:p>
            <a:r>
              <a:rPr lang="hu-HU" dirty="0" smtClean="0"/>
              <a:t>„</a:t>
            </a:r>
            <a:r>
              <a:rPr lang="hu-HU" dirty="0" err="1" smtClean="0"/>
              <a:t>Korais</a:t>
            </a:r>
            <a:r>
              <a:rPr lang="hu-HU" dirty="0" smtClean="0"/>
              <a:t>” konferencia az ELTE BGGYK és az ÉTA közös szervezésében.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06974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2014 </a:t>
            </a:r>
            <a:r>
              <a:rPr lang="hu-HU" dirty="0"/>
              <a:t>– </a:t>
            </a:r>
            <a:r>
              <a:rPr lang="hu-HU" dirty="0" smtClean="0"/>
              <a:t>2017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2014: miniszteri elismerések az ÉTA tagszervezetek munkatársainak.</a:t>
            </a:r>
          </a:p>
          <a:p>
            <a:r>
              <a:rPr lang="hu-HU" dirty="0" smtClean="0"/>
              <a:t>Szakiskolások közösségi szolgálati munkája Martonvásáron.</a:t>
            </a:r>
          </a:p>
          <a:p>
            <a:r>
              <a:rPr lang="hu-HU" dirty="0" smtClean="0"/>
              <a:t>Rekreációs program és nemzetközi IFKKOT konferencia.</a:t>
            </a:r>
          </a:p>
          <a:p>
            <a:r>
              <a:rPr lang="hu-HU" dirty="0" smtClean="0"/>
              <a:t>Családoknak szóló mentálhigiénés program Balatonmáriafürdőn.</a:t>
            </a:r>
          </a:p>
          <a:p>
            <a:r>
              <a:rPr lang="hu-HU" dirty="0" smtClean="0"/>
              <a:t>Diák önkéntes – tábor a Balatonnál.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44763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2014 </a:t>
            </a:r>
            <a:r>
              <a:rPr lang="hu-HU" dirty="0"/>
              <a:t>– </a:t>
            </a:r>
            <a:r>
              <a:rPr lang="hu-HU" dirty="0" smtClean="0"/>
              <a:t>2017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98537" y="1772816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hu-HU" dirty="0" smtClean="0"/>
              <a:t>2015-től folytatódnak az elindított programok.</a:t>
            </a:r>
          </a:p>
          <a:p>
            <a:r>
              <a:rPr lang="hu-HU" dirty="0" smtClean="0"/>
              <a:t>Szakmai nap a lakhatásról, foglalkoztatásról.</a:t>
            </a:r>
          </a:p>
          <a:p>
            <a:r>
              <a:rPr lang="hu-HU" dirty="0" smtClean="0"/>
              <a:t>Szakmai nap a kora gyermekkori intervencióról.</a:t>
            </a:r>
          </a:p>
          <a:p>
            <a:r>
              <a:rPr lang="hu-HU" dirty="0" smtClean="0"/>
              <a:t>2016: Rekreációs találkozó az ÉTA Központban: az eddigi program „szupervíziója”. Összegzések, értékelés.</a:t>
            </a:r>
          </a:p>
          <a:p>
            <a:r>
              <a:rPr lang="hu-HU" dirty="0" smtClean="0"/>
              <a:t>Június 1-től ügyvezető igazgató: Papp Ágnes.</a:t>
            </a:r>
          </a:p>
          <a:p>
            <a:r>
              <a:rPr lang="hu-HU" dirty="0" smtClean="0"/>
              <a:t>Vándorkiállítás, rekreáció, közösségi szolgálat.</a:t>
            </a:r>
          </a:p>
          <a:p>
            <a:r>
              <a:rPr lang="hu-HU" dirty="0" smtClean="0"/>
              <a:t>Állandóság és változás.</a:t>
            </a:r>
          </a:p>
          <a:p>
            <a:r>
              <a:rPr lang="hu-HU" dirty="0" smtClean="0"/>
              <a:t>Növekedés </a:t>
            </a:r>
            <a:r>
              <a:rPr lang="hu-HU" smtClean="0"/>
              <a:t>és stabilitás.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21975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 smtClean="0"/>
              <a:t>„…most mindenki számol, próbál kiutat találni a pénztelenségből, hogy megőrizhesse azt, amit eddig elért, és tovább is szolgálhassa a közösséget, amelynek jólétéért szerveződött. Olyan jó lenne hinni abban, hogy tíz év múlva – bár, hogy lesznek gondok, abban biztos vagyok – már nem a megmaradás lesz a fő téma.”</a:t>
            </a:r>
          </a:p>
          <a:p>
            <a:pPr marL="0" indent="0" algn="r">
              <a:buNone/>
            </a:pPr>
            <a:r>
              <a:rPr lang="hu-HU" sz="2800" dirty="0" smtClean="0"/>
              <a:t>/Ferenczy Ágnes: Magunkat ünnepeltük. </a:t>
            </a:r>
            <a:r>
              <a:rPr lang="hu-HU" sz="2800" i="1" dirty="0" smtClean="0"/>
              <a:t>ÉTA Hírlevél</a:t>
            </a:r>
            <a:r>
              <a:rPr lang="hu-HU" sz="2800" dirty="0" smtClean="0"/>
              <a:t>, 2007. december/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3454810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 smtClean="0"/>
          </a:p>
          <a:p>
            <a:pPr marL="0" indent="0" algn="r">
              <a:buNone/>
            </a:pPr>
            <a:endParaRPr lang="hu-HU" dirty="0" smtClean="0"/>
          </a:p>
          <a:p>
            <a:pPr marL="0" indent="0" algn="r">
              <a:buNone/>
            </a:pPr>
            <a:endParaRPr lang="hu-HU" dirty="0"/>
          </a:p>
          <a:p>
            <a:pPr marL="0" indent="0" algn="r">
              <a:buNone/>
            </a:pPr>
            <a:r>
              <a:rPr lang="hu-HU" sz="4400" dirty="0" smtClean="0"/>
              <a:t>Köszönöm a figyelmet!</a:t>
            </a:r>
            <a:endParaRPr lang="hu-HU" sz="4400" dirty="0"/>
          </a:p>
        </p:txBody>
      </p:sp>
    </p:spTree>
    <p:extLst>
      <p:ext uri="{BB962C8B-B14F-4D97-AF65-F5344CB8AC3E}">
        <p14:creationId xmlns:p14="http://schemas.microsoft.com/office/powerpoint/2010/main" val="1235980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1356</TotalTime>
  <Words>949</Words>
  <Application>Microsoft Office PowerPoint</Application>
  <PresentationFormat>Diavetítés a képernyőre (4:3 oldalarány)</PresentationFormat>
  <Paragraphs>91</Paragraphs>
  <Slides>15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Office-téma</vt:lpstr>
      <vt:lpstr>   „…kívül az időn…” Az ÉTA első 20 éve </vt:lpstr>
      <vt:lpstr>PowerPoint bemutató</vt:lpstr>
      <vt:lpstr>1997 – 1999</vt:lpstr>
      <vt:lpstr>1997  –  1999</vt:lpstr>
      <vt:lpstr>2000 – 2003</vt:lpstr>
      <vt:lpstr>2000 – 2003</vt:lpstr>
      <vt:lpstr>2004 – 2009</vt:lpstr>
      <vt:lpstr>2004 - 2009</vt:lpstr>
      <vt:lpstr>2010 – 2013</vt:lpstr>
      <vt:lpstr>2010 – 2013</vt:lpstr>
      <vt:lpstr>2010 – 2013</vt:lpstr>
      <vt:lpstr>2014 – 2017</vt:lpstr>
      <vt:lpstr>2014 – 2017</vt:lpstr>
      <vt:lpstr>PowerPoint bemutató</vt:lpstr>
      <vt:lpstr>PowerPoint bemutató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Autizmus spektrum zavarok</dc:title>
  <dc:creator>computer</dc:creator>
  <cp:lastModifiedBy>Oktato</cp:lastModifiedBy>
  <cp:revision>36</cp:revision>
  <dcterms:created xsi:type="dcterms:W3CDTF">2015-03-30T20:49:19Z</dcterms:created>
  <dcterms:modified xsi:type="dcterms:W3CDTF">2017-09-15T04:11:38Z</dcterms:modified>
</cp:coreProperties>
</file>